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Lst>
  <p:sldSz cx="43891200" cy="43891200"/>
  <p:notesSz cx="7004050" cy="9283700"/>
  <p:defaultTextStyle>
    <a:defPPr>
      <a:defRPr lang="en-US"/>
    </a:defPPr>
    <a:lvl1pPr algn="l" rtl="0" fontAlgn="base">
      <a:spcBef>
        <a:spcPct val="0"/>
      </a:spcBef>
      <a:spcAft>
        <a:spcPct val="0"/>
      </a:spcAft>
      <a:defRPr sz="3500" kern="1200">
        <a:solidFill>
          <a:schemeClr val="tx1"/>
        </a:solidFill>
        <a:latin typeface="Arial" pitchFamily="34" charset="0"/>
        <a:ea typeface="+mn-ea"/>
        <a:cs typeface="+mn-cs"/>
      </a:defRPr>
    </a:lvl1pPr>
    <a:lvl2pPr marL="498759" algn="l" rtl="0" fontAlgn="base">
      <a:spcBef>
        <a:spcPct val="0"/>
      </a:spcBef>
      <a:spcAft>
        <a:spcPct val="0"/>
      </a:spcAft>
      <a:defRPr sz="3500" kern="1200">
        <a:solidFill>
          <a:schemeClr val="tx1"/>
        </a:solidFill>
        <a:latin typeface="Arial" pitchFamily="34" charset="0"/>
        <a:ea typeface="+mn-ea"/>
        <a:cs typeface="+mn-cs"/>
      </a:defRPr>
    </a:lvl2pPr>
    <a:lvl3pPr marL="997519" algn="l" rtl="0" fontAlgn="base">
      <a:spcBef>
        <a:spcPct val="0"/>
      </a:spcBef>
      <a:spcAft>
        <a:spcPct val="0"/>
      </a:spcAft>
      <a:defRPr sz="3500" kern="1200">
        <a:solidFill>
          <a:schemeClr val="tx1"/>
        </a:solidFill>
        <a:latin typeface="Arial" pitchFamily="34" charset="0"/>
        <a:ea typeface="+mn-ea"/>
        <a:cs typeface="+mn-cs"/>
      </a:defRPr>
    </a:lvl3pPr>
    <a:lvl4pPr marL="1496278" algn="l" rtl="0" fontAlgn="base">
      <a:spcBef>
        <a:spcPct val="0"/>
      </a:spcBef>
      <a:spcAft>
        <a:spcPct val="0"/>
      </a:spcAft>
      <a:defRPr sz="3500" kern="1200">
        <a:solidFill>
          <a:schemeClr val="tx1"/>
        </a:solidFill>
        <a:latin typeface="Arial" pitchFamily="34" charset="0"/>
        <a:ea typeface="+mn-ea"/>
        <a:cs typeface="+mn-cs"/>
      </a:defRPr>
    </a:lvl4pPr>
    <a:lvl5pPr marL="1995038" algn="l" rtl="0" fontAlgn="base">
      <a:spcBef>
        <a:spcPct val="0"/>
      </a:spcBef>
      <a:spcAft>
        <a:spcPct val="0"/>
      </a:spcAft>
      <a:defRPr sz="3500" kern="1200">
        <a:solidFill>
          <a:schemeClr val="tx1"/>
        </a:solidFill>
        <a:latin typeface="Arial" pitchFamily="34" charset="0"/>
        <a:ea typeface="+mn-ea"/>
        <a:cs typeface="+mn-cs"/>
      </a:defRPr>
    </a:lvl5pPr>
    <a:lvl6pPr marL="2493797" algn="l" defTabSz="997519" rtl="0" eaLnBrk="1" latinLnBrk="0" hangingPunct="1">
      <a:defRPr sz="3500" kern="1200">
        <a:solidFill>
          <a:schemeClr val="tx1"/>
        </a:solidFill>
        <a:latin typeface="Arial" pitchFamily="34" charset="0"/>
        <a:ea typeface="+mn-ea"/>
        <a:cs typeface="+mn-cs"/>
      </a:defRPr>
    </a:lvl6pPr>
    <a:lvl7pPr marL="2992557" algn="l" defTabSz="997519" rtl="0" eaLnBrk="1" latinLnBrk="0" hangingPunct="1">
      <a:defRPr sz="3500" kern="1200">
        <a:solidFill>
          <a:schemeClr val="tx1"/>
        </a:solidFill>
        <a:latin typeface="Arial" pitchFamily="34" charset="0"/>
        <a:ea typeface="+mn-ea"/>
        <a:cs typeface="+mn-cs"/>
      </a:defRPr>
    </a:lvl7pPr>
    <a:lvl8pPr marL="3491316" algn="l" defTabSz="997519" rtl="0" eaLnBrk="1" latinLnBrk="0" hangingPunct="1">
      <a:defRPr sz="3500" kern="1200">
        <a:solidFill>
          <a:schemeClr val="tx1"/>
        </a:solidFill>
        <a:latin typeface="Arial" pitchFamily="34" charset="0"/>
        <a:ea typeface="+mn-ea"/>
        <a:cs typeface="+mn-cs"/>
      </a:defRPr>
    </a:lvl8pPr>
    <a:lvl9pPr marL="3990076" algn="l" defTabSz="997519" rtl="0" eaLnBrk="1" latinLnBrk="0" hangingPunct="1">
      <a:defRPr sz="35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EA4"/>
    <a:srgbClr val="EAEAEA"/>
    <a:srgbClr val="FFFFFF"/>
    <a:srgbClr val="006699"/>
    <a:srgbClr val="CCECFF"/>
    <a:srgbClr val="F8F8F8"/>
    <a:srgbClr val="FFFF66"/>
    <a:srgbClr val="003A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03" autoAdjust="0"/>
    <p:restoredTop sz="94676" autoAdjust="0"/>
  </p:normalViewPr>
  <p:slideViewPr>
    <p:cSldViewPr>
      <p:cViewPr varScale="1">
        <p:scale>
          <a:sx n="14" d="100"/>
          <a:sy n="14" d="100"/>
        </p:scale>
        <p:origin x="-2898" y="-210"/>
      </p:cViewPr>
      <p:guideLst>
        <p:guide orient="horz" pos="13824"/>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7002112"/>
        <c:axId val="91714304"/>
      </c:barChart>
      <c:catAx>
        <c:axId val="87002112"/>
        <c:scaling>
          <c:orientation val="minMax"/>
        </c:scaling>
        <c:delete val="0"/>
        <c:axPos val="b"/>
        <c:majorTickMark val="out"/>
        <c:minorTickMark val="none"/>
        <c:tickLblPos val="nextTo"/>
        <c:crossAx val="91714304"/>
        <c:crosses val="autoZero"/>
        <c:auto val="1"/>
        <c:lblAlgn val="ctr"/>
        <c:lblOffset val="100"/>
        <c:noMultiLvlLbl val="0"/>
      </c:catAx>
      <c:valAx>
        <c:axId val="91714304"/>
        <c:scaling>
          <c:orientation val="minMax"/>
        </c:scaling>
        <c:delete val="0"/>
        <c:axPos val="l"/>
        <c:majorGridlines/>
        <c:numFmt formatCode="General" sourceLinked="1"/>
        <c:majorTickMark val="out"/>
        <c:minorTickMark val="none"/>
        <c:tickLblPos val="nextTo"/>
        <c:crossAx val="87002112"/>
        <c:crosses val="autoZero"/>
        <c:crossBetween val="between"/>
      </c:valAx>
    </c:plotArea>
    <c:legend>
      <c:legendPos val="r"/>
      <c:layout/>
      <c:overlay val="0"/>
    </c:legend>
    <c:plotVisOnly val="1"/>
    <c:dispBlanksAs val="gap"/>
    <c:showDLblsOverMax val="0"/>
  </c:chart>
  <c:txPr>
    <a:bodyPr/>
    <a:lstStyle/>
    <a:p>
      <a:pPr>
        <a:defRPr sz="2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Instructions"/>
          <p:cNvSpPr/>
          <p:nvPr userDrawn="1"/>
        </p:nvSpPr>
        <p:spPr>
          <a:xfrm>
            <a:off x="-137160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582" tIns="228582" rIns="228582" bIns="22858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Poster Print Size:</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500" dirty="0" smtClean="0">
                <a:solidFill>
                  <a:srgbClr val="7F7F7F"/>
                </a:solidFill>
                <a:latin typeface="Calibri" pitchFamily="34" charset="0"/>
                <a:cs typeface="Calibri" panose="020F0502020204030204" pitchFamily="34" charset="0"/>
              </a:rPr>
              <a:t>This poster template is 48” high by 48” wide. It can be used to print any poster with a 1:1 aspect ratio.</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Placeholders</a:t>
            </a:r>
            <a:r>
              <a:rPr sz="9600" dirty="0" smtClean="0">
                <a:solidFill>
                  <a:srgbClr val="7F7F7F"/>
                </a:solidFill>
                <a:latin typeface="Calibri" pitchFamily="34" charset="0"/>
                <a:cs typeface="Calibri" panose="020F0502020204030204" pitchFamily="34" charset="0"/>
              </a:rPr>
              <a:t>:</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sz="6500" dirty="0">
                <a:solidFill>
                  <a:srgbClr val="7F7F7F"/>
                </a:solidFill>
                <a:latin typeface="Calibri" pitchFamily="34" charset="0"/>
                <a:cs typeface="Calibri" panose="020F0502020204030204" pitchFamily="34" charset="0"/>
              </a:rPr>
              <a:t>The </a:t>
            </a:r>
            <a:r>
              <a:rPr lang="en-US" sz="6500" dirty="0" smtClean="0">
                <a:solidFill>
                  <a:srgbClr val="7F7F7F"/>
                </a:solidFill>
                <a:latin typeface="Calibri" pitchFamily="34" charset="0"/>
                <a:cs typeface="Calibri" panose="020F0502020204030204" pitchFamily="34" charset="0"/>
              </a:rPr>
              <a:t>various elements included</a:t>
            </a:r>
            <a:r>
              <a:rPr sz="6500" dirty="0" smtClean="0">
                <a:solidFill>
                  <a:srgbClr val="7F7F7F"/>
                </a:solidFill>
                <a:latin typeface="Calibri" pitchFamily="34" charset="0"/>
                <a:cs typeface="Calibri" panose="020F0502020204030204" pitchFamily="34" charset="0"/>
              </a:rPr>
              <a:t> </a:t>
            </a:r>
            <a:r>
              <a:rPr sz="6500" dirty="0">
                <a:solidFill>
                  <a:srgbClr val="7F7F7F"/>
                </a:solidFill>
                <a:latin typeface="Calibri" pitchFamily="34" charset="0"/>
                <a:cs typeface="Calibri" panose="020F0502020204030204" pitchFamily="34" charset="0"/>
              </a:rPr>
              <a:t>in this </a:t>
            </a:r>
            <a:r>
              <a:rPr lang="en-US" sz="6500" dirty="0" smtClean="0">
                <a:solidFill>
                  <a:srgbClr val="7F7F7F"/>
                </a:solidFill>
                <a:latin typeface="Calibri" pitchFamily="34" charset="0"/>
                <a:cs typeface="Calibri" panose="020F0502020204030204" pitchFamily="34" charset="0"/>
              </a:rPr>
              <a:t>poster are ones</a:t>
            </a:r>
            <a:r>
              <a:rPr lang="en-US" sz="6500" baseline="0" dirty="0" smtClean="0">
                <a:solidFill>
                  <a:srgbClr val="7F7F7F"/>
                </a:solidFill>
                <a:latin typeface="Calibri" pitchFamily="34" charset="0"/>
                <a:cs typeface="Calibri" panose="020F0502020204030204" pitchFamily="34" charset="0"/>
              </a:rPr>
              <a:t> we often see in medical, research, and scientific posters.</a:t>
            </a:r>
            <a:r>
              <a:rPr sz="6500" dirty="0" smtClean="0">
                <a:solidFill>
                  <a:srgbClr val="7F7F7F"/>
                </a:solidFill>
                <a:latin typeface="Calibri" pitchFamily="34" charset="0"/>
                <a:cs typeface="Calibri" panose="020F0502020204030204" pitchFamily="34" charset="0"/>
              </a:rPr>
              <a:t> </a:t>
            </a:r>
            <a:r>
              <a:rPr lang="en-US" sz="6500" dirty="0" smtClean="0">
                <a:solidFill>
                  <a:srgbClr val="7F7F7F"/>
                </a:solidFill>
                <a:latin typeface="Calibri" pitchFamily="34" charset="0"/>
                <a:cs typeface="Calibri" panose="020F0502020204030204" pitchFamily="34" charset="0"/>
              </a:rPr>
              <a:t>Feel</a:t>
            </a:r>
            <a:r>
              <a:rPr lang="en-US" sz="65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Image</a:t>
            </a:r>
            <a:r>
              <a:rPr lang="en-US" sz="9600" baseline="0" dirty="0" smtClean="0">
                <a:solidFill>
                  <a:srgbClr val="7F7F7F"/>
                </a:solidFill>
                <a:latin typeface="Calibri" pitchFamily="34" charset="0"/>
                <a:cs typeface="Calibri" panose="020F0502020204030204" pitchFamily="34" charset="0"/>
              </a:rPr>
              <a:t> Quality</a:t>
            </a:r>
            <a:r>
              <a:rPr lang="en-US" sz="9600" dirty="0" smtClean="0">
                <a:solidFill>
                  <a:srgbClr val="7F7F7F"/>
                </a:solidFill>
                <a:latin typeface="Calibri" pitchFamily="34" charset="0"/>
                <a:cs typeface="Calibri" panose="020F0502020204030204" pitchFamily="34" charset="0"/>
              </a:rPr>
              <a:t>:</a:t>
            </a:r>
          </a:p>
          <a:p>
            <a:pPr lvl="0">
              <a:spcBef>
                <a:spcPts val="0"/>
              </a:spcBef>
              <a:spcAft>
                <a:spcPts val="2400"/>
              </a:spcAft>
            </a:pPr>
            <a:r>
              <a:rPr lang="en-US" sz="65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500" b="1" dirty="0" smtClean="0">
                <a:solidFill>
                  <a:srgbClr val="7F7F7F"/>
                </a:solidFill>
                <a:latin typeface="Calibri" pitchFamily="34" charset="0"/>
                <a:cs typeface="Calibri" panose="020F0502020204030204" pitchFamily="34" charset="0"/>
              </a:rPr>
              <a:t>Insert, Picture</a:t>
            </a:r>
            <a:r>
              <a:rPr lang="en-US" sz="65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500" b="1" dirty="0" smtClean="0">
                <a:solidFill>
                  <a:srgbClr val="7F7F7F"/>
                </a:solidFill>
                <a:latin typeface="Calibri" pitchFamily="34" charset="0"/>
                <a:cs typeface="Calibri" panose="020F0502020204030204" pitchFamily="34" charset="0"/>
              </a:rPr>
              <a:t>150-200 pixels per inch in their final printed size</a:t>
            </a:r>
            <a:r>
              <a:rPr lang="en-US" sz="6500" dirty="0" smtClean="0">
                <a:solidFill>
                  <a:srgbClr val="7F7F7F"/>
                </a:solidFill>
                <a:latin typeface="Calibri" pitchFamily="34" charset="0"/>
                <a:cs typeface="Calibri" panose="020F0502020204030204" pitchFamily="34" charset="0"/>
              </a:rPr>
              <a:t>. For instance, a 1600 x 1200 pixel</a:t>
            </a:r>
            <a:r>
              <a:rPr lang="en-US" sz="6500" baseline="0" dirty="0" smtClean="0">
                <a:solidFill>
                  <a:srgbClr val="7F7F7F"/>
                </a:solidFill>
                <a:latin typeface="Calibri" pitchFamily="34" charset="0"/>
                <a:cs typeface="Calibri" panose="020F0502020204030204" pitchFamily="34" charset="0"/>
              </a:rPr>
              <a:t> photo will usually look fine up to </a:t>
            </a:r>
            <a:r>
              <a:rPr lang="en-US" sz="65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5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5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r>
              <a:rPr lang="en-US" sz="4800" dirty="0" smtClean="0">
                <a:solidFill>
                  <a:srgbClr val="7F7F7F"/>
                </a:solidFill>
                <a:latin typeface="Calibri" pitchFamily="34" charset="0"/>
                <a:cs typeface="Calibri" panose="020F0502020204030204" pitchFamily="34" charset="0"/>
              </a:rPr>
              <a:t/>
            </a:r>
            <a:br>
              <a:rPr lang="en-US" sz="4800" dirty="0" smtClean="0">
                <a:solidFill>
                  <a:srgbClr val="7F7F7F"/>
                </a:solidFill>
                <a:latin typeface="Calibri" pitchFamily="34" charset="0"/>
                <a:cs typeface="Calibri" panose="020F0502020204030204" pitchFamily="34" charset="0"/>
              </a:rPr>
            </a:br>
            <a:r>
              <a:rPr lang="en-US" sz="4800" dirty="0" smtClean="0">
                <a:solidFill>
                  <a:srgbClr val="7F7F7F"/>
                </a:solidFill>
                <a:latin typeface="Calibri" pitchFamily="34" charset="0"/>
                <a:cs typeface="Calibri" panose="020F0502020204030204" pitchFamily="34" charset="0"/>
              </a:rPr>
              <a:t>[This sidebar area does not print.]</a:t>
            </a:r>
          </a:p>
        </p:txBody>
      </p:sp>
      <p:grpSp>
        <p:nvGrpSpPr>
          <p:cNvPr id="3" name="Group 2"/>
          <p:cNvGrpSpPr/>
          <p:nvPr userDrawn="1"/>
        </p:nvGrpSpPr>
        <p:grpSpPr>
          <a:xfrm>
            <a:off x="44805600" y="0"/>
            <a:ext cx="12801600" cy="43891200"/>
            <a:chOff x="33832800" y="0"/>
            <a:chExt cx="12801600" cy="43891200"/>
          </a:xfrm>
        </p:grpSpPr>
        <p:sp>
          <p:nvSpPr>
            <p:cNvPr id="4"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Change</a:t>
              </a:r>
              <a:r>
                <a:rPr lang="en-US" sz="9600" baseline="0" dirty="0" smtClean="0">
                  <a:solidFill>
                    <a:schemeClr val="bg1">
                      <a:lumMod val="50000"/>
                    </a:schemeClr>
                  </a:solidFill>
                  <a:latin typeface="Calibri" pitchFamily="34" charset="0"/>
                  <a:cs typeface="Calibri" panose="020F0502020204030204" pitchFamily="34" charset="0"/>
                </a:rPr>
                <a:t> Color Theme</a:t>
              </a:r>
              <a:r>
                <a:rPr lang="en-US" sz="9600" dirty="0" smtClean="0">
                  <a:solidFill>
                    <a:schemeClr val="bg1">
                      <a:lumMod val="50000"/>
                    </a:schemeClr>
                  </a:solidFill>
                  <a:latin typeface="Calibri" pitchFamily="34" charset="0"/>
                  <a:cs typeface="Calibri" panose="020F0502020204030204" pitchFamily="34" charset="0"/>
                </a:rPr>
                <a:t>:</a:t>
              </a:r>
              <a:endParaRPr sz="9600" dirty="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5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5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400"/>
                </a:spcAft>
              </a:pPr>
              <a:r>
                <a:rPr lang="en-US" sz="65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500" b="1" baseline="0" dirty="0" smtClean="0">
                  <a:solidFill>
                    <a:schemeClr val="bg1">
                      <a:lumMod val="50000"/>
                    </a:schemeClr>
                  </a:solidFill>
                  <a:latin typeface="Calibri" pitchFamily="34" charset="0"/>
                  <a:cs typeface="Calibri" panose="020F0502020204030204" pitchFamily="34" charset="0"/>
                </a:rPr>
                <a:t>Design</a:t>
              </a:r>
              <a:r>
                <a:rPr lang="en-US" sz="6500" baseline="0" dirty="0" smtClean="0">
                  <a:solidFill>
                    <a:schemeClr val="bg1">
                      <a:lumMod val="50000"/>
                    </a:schemeClr>
                  </a:solidFill>
                  <a:latin typeface="Calibri" pitchFamily="34" charset="0"/>
                  <a:cs typeface="Calibri" panose="020F0502020204030204" pitchFamily="34" charset="0"/>
                </a:rPr>
                <a:t> tab, then select the </a:t>
              </a:r>
              <a:r>
                <a:rPr lang="en-US" sz="6500" b="1" baseline="0" dirty="0" smtClean="0">
                  <a:solidFill>
                    <a:schemeClr val="bg1">
                      <a:lumMod val="50000"/>
                    </a:schemeClr>
                  </a:solidFill>
                  <a:latin typeface="Calibri" pitchFamily="34" charset="0"/>
                  <a:cs typeface="Calibri" panose="020F0502020204030204" pitchFamily="34" charset="0"/>
                </a:rPr>
                <a:t>Colors</a:t>
              </a:r>
              <a:r>
                <a:rPr lang="en-US" sz="65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5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400"/>
                </a:spcAft>
              </a:pPr>
              <a:r>
                <a:rPr lang="en-US" sz="6500" dirty="0" smtClean="0">
                  <a:solidFill>
                    <a:schemeClr val="bg1">
                      <a:lumMod val="50000"/>
                    </a:schemeClr>
                  </a:solidFill>
                  <a:latin typeface="Calibri" pitchFamily="34" charset="0"/>
                  <a:cs typeface="Calibri" panose="020F0502020204030204" pitchFamily="34" charset="0"/>
                </a:rPr>
                <a:t>Once your poster file is ready, visit</a:t>
              </a:r>
              <a:r>
                <a:rPr lang="en-US" sz="6500" baseline="0" dirty="0" smtClean="0">
                  <a:solidFill>
                    <a:schemeClr val="bg1">
                      <a:lumMod val="50000"/>
                    </a:schemeClr>
                  </a:solidFill>
                  <a:latin typeface="Calibri" pitchFamily="34" charset="0"/>
                  <a:cs typeface="Calibri" panose="020F0502020204030204" pitchFamily="34" charset="0"/>
                </a:rPr>
                <a:t> </a:t>
              </a:r>
              <a:r>
                <a:rPr lang="en-US" sz="6500" b="1" baseline="0" dirty="0" smtClean="0">
                  <a:solidFill>
                    <a:schemeClr val="bg1">
                      <a:lumMod val="50000"/>
                    </a:schemeClr>
                  </a:solidFill>
                  <a:latin typeface="Calibri" pitchFamily="34" charset="0"/>
                  <a:cs typeface="Calibri" panose="020F0502020204030204" pitchFamily="34" charset="0"/>
                </a:rPr>
                <a:t>www.genigraphics.com</a:t>
              </a:r>
              <a:r>
                <a:rPr lang="en-US" sz="65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400"/>
                </a:spcAft>
              </a:pPr>
              <a:r>
                <a:rPr lang="en-US" sz="65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5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500" baseline="0" dirty="0" smtClean="0">
                  <a:solidFill>
                    <a:schemeClr val="bg1">
                      <a:lumMod val="50000"/>
                    </a:schemeClr>
                  </a:solidFill>
                  <a:latin typeface="Calibri" pitchFamily="34" charset="0"/>
                  <a:cs typeface="Calibri" panose="020F0502020204030204" pitchFamily="34" charset="0"/>
                </a:rPr>
                <a:t>US and Canada:  1-800-790-4001</a:t>
              </a:r>
              <a:br>
                <a:rPr lang="en-US" sz="6500" baseline="0" dirty="0" smtClean="0">
                  <a:solidFill>
                    <a:schemeClr val="bg1">
                      <a:lumMod val="50000"/>
                    </a:schemeClr>
                  </a:solidFill>
                  <a:latin typeface="Calibri" pitchFamily="34" charset="0"/>
                  <a:cs typeface="Calibri" panose="020F0502020204030204" pitchFamily="34" charset="0"/>
                </a:rPr>
              </a:br>
              <a:r>
                <a:rPr lang="en-US" sz="65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800" dirty="0" smtClean="0">
                  <a:solidFill>
                    <a:schemeClr val="bg1">
                      <a:lumMod val="50000"/>
                    </a:schemeClr>
                  </a:solidFill>
                  <a:latin typeface="Calibri" pitchFamily="34" charset="0"/>
                  <a:cs typeface="Calibri" panose="020F0502020204030204" pitchFamily="34" charset="0"/>
                </a:rPr>
                <a:t/>
              </a:r>
              <a:br>
                <a:rPr lang="en-US" sz="4800" dirty="0" smtClean="0">
                  <a:solidFill>
                    <a:schemeClr val="bg1">
                      <a:lumMod val="50000"/>
                    </a:schemeClr>
                  </a:solidFill>
                  <a:latin typeface="Calibri" pitchFamily="34" charset="0"/>
                  <a:cs typeface="Calibri" panose="020F0502020204030204" pitchFamily="34" charset="0"/>
                </a:rPr>
              </a:br>
              <a:r>
                <a:rPr lang="en-US" sz="4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13110488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7"/>
          <p:cNvSpPr>
            <a:spLocks noChangeArrowheads="1"/>
          </p:cNvSpPr>
          <p:nvPr userDrawn="1"/>
        </p:nvSpPr>
        <p:spPr bwMode="auto">
          <a:xfrm>
            <a:off x="0" y="5943600"/>
            <a:ext cx="9144000" cy="37947600"/>
          </a:xfrm>
          <a:prstGeom prst="rect">
            <a:avLst/>
          </a:prstGeom>
          <a:solidFill>
            <a:schemeClr val="accent1">
              <a:lumMod val="75000"/>
            </a:schemeClr>
          </a:solidFill>
          <a:ln>
            <a:noFill/>
          </a:ln>
          <a:effectLst/>
        </p:spPr>
        <p:txBody>
          <a:bodyPr wrap="none" lIns="457163" tIns="228582" rIns="457163" bIns="457163"/>
          <a:lstStyle/>
          <a:p>
            <a:pPr algn="ctr" defTabSz="4388391"/>
            <a:endParaRPr lang="en-US" sz="4800" dirty="0">
              <a:latin typeface="Calibri" pitchFamily="34" charset="0"/>
            </a:endParaRPr>
          </a:p>
        </p:txBody>
      </p:sp>
      <p:sp>
        <p:nvSpPr>
          <p:cNvPr id="8" name="Rectangle 8"/>
          <p:cNvSpPr>
            <a:spLocks noChangeArrowheads="1"/>
          </p:cNvSpPr>
          <p:nvPr userDrawn="1"/>
        </p:nvSpPr>
        <p:spPr bwMode="auto">
          <a:xfrm>
            <a:off x="9144000" y="1"/>
            <a:ext cx="34747200" cy="5943600"/>
          </a:xfrm>
          <a:prstGeom prst="rect">
            <a:avLst/>
          </a:prstGeom>
          <a:solidFill>
            <a:schemeClr val="accent1">
              <a:lumMod val="75000"/>
            </a:schemeClr>
          </a:solidFill>
          <a:ln>
            <a:noFill/>
          </a:ln>
          <a:effectLst/>
        </p:spPr>
        <p:txBody>
          <a:bodyPr wrap="none" lIns="498759" tIns="498759" rIns="498759" bIns="498759"/>
          <a:lstStyle/>
          <a:p>
            <a:endParaRPr lang="en-US" dirty="0">
              <a:latin typeface="Calibri" pitchFamily="34" charset="0"/>
            </a:endParaRPr>
          </a:p>
        </p:txBody>
      </p:sp>
      <p:sp>
        <p:nvSpPr>
          <p:cNvPr id="9" name="Rectangle 9"/>
          <p:cNvSpPr>
            <a:spLocks noChangeArrowheads="1"/>
          </p:cNvSpPr>
          <p:nvPr userDrawn="1"/>
        </p:nvSpPr>
        <p:spPr bwMode="auto">
          <a:xfrm>
            <a:off x="9173440" y="5981700"/>
            <a:ext cx="34713949" cy="37906036"/>
          </a:xfrm>
          <a:prstGeom prst="rect">
            <a:avLst/>
          </a:prstGeom>
          <a:solidFill>
            <a:schemeClr val="bg2"/>
          </a:solidFill>
          <a:ln>
            <a:noFill/>
          </a:ln>
          <a:effectLst/>
        </p:spPr>
        <p:txBody>
          <a:bodyPr wrap="none" lIns="498759" tIns="498759" rIns="498759" bIns="498759"/>
          <a:lstStyle/>
          <a:p>
            <a:endParaRPr lang="en-US" dirty="0">
              <a:latin typeface="Calibri" pitchFamily="34" charset="0"/>
            </a:endParaRPr>
          </a:p>
        </p:txBody>
      </p:sp>
      <p:sp>
        <p:nvSpPr>
          <p:cNvPr id="10" name="Line 11"/>
          <p:cNvSpPr>
            <a:spLocks noChangeShapeType="1"/>
          </p:cNvSpPr>
          <p:nvPr userDrawn="1"/>
        </p:nvSpPr>
        <p:spPr bwMode="auto">
          <a:xfrm>
            <a:off x="9144000" y="0"/>
            <a:ext cx="0" cy="438912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752" tIns="49876" rIns="99752" bIns="49876"/>
          <a:lstStyle/>
          <a:p>
            <a:endParaRPr lang="en-US" dirty="0">
              <a:latin typeface="Calibri" pitchFamily="34" charset="0"/>
            </a:endParaRPr>
          </a:p>
        </p:txBody>
      </p:sp>
      <p:sp>
        <p:nvSpPr>
          <p:cNvPr id="11" name="Line 12"/>
          <p:cNvSpPr>
            <a:spLocks noChangeShapeType="1"/>
          </p:cNvSpPr>
          <p:nvPr userDrawn="1"/>
        </p:nvSpPr>
        <p:spPr bwMode="auto">
          <a:xfrm>
            <a:off x="0" y="5943600"/>
            <a:ext cx="438912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752" tIns="49876" rIns="99752" bIns="49876"/>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04800" y="43586400"/>
            <a:ext cx="5297435" cy="185928"/>
          </a:xfrm>
          <a:prstGeom prst="rect">
            <a:avLst/>
          </a:prstGeom>
        </p:spPr>
      </p:pic>
    </p:spTree>
    <p:extLst>
      <p:ext uri="{BB962C8B-B14F-4D97-AF65-F5344CB8AC3E}">
        <p14:creationId xmlns:p14="http://schemas.microsoft.com/office/powerpoint/2010/main" val="2427662649"/>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5014346" rtl="0" eaLnBrk="1" latinLnBrk="0" hangingPunct="1">
        <a:spcBef>
          <a:spcPct val="0"/>
        </a:spcBef>
        <a:buNone/>
        <a:defRPr sz="24100" kern="1200">
          <a:solidFill>
            <a:schemeClr val="tx1"/>
          </a:solidFill>
          <a:latin typeface="+mj-lt"/>
          <a:ea typeface="+mj-ea"/>
          <a:cs typeface="+mj-cs"/>
        </a:defRPr>
      </a:lvl1pPr>
    </p:titleStyle>
    <p:bodyStyle>
      <a:lvl1pPr marL="1880378" indent="-1880378" algn="l" defTabSz="5014346" rtl="0" eaLnBrk="1" latinLnBrk="0" hangingPunct="1">
        <a:spcBef>
          <a:spcPct val="20000"/>
        </a:spcBef>
        <a:buFont typeface="Arial" pitchFamily="34" charset="0"/>
        <a:buChar char="•"/>
        <a:defRPr sz="17600" kern="1200">
          <a:solidFill>
            <a:schemeClr val="tx1"/>
          </a:solidFill>
          <a:latin typeface="+mn-lt"/>
          <a:ea typeface="+mn-ea"/>
          <a:cs typeface="+mn-cs"/>
        </a:defRPr>
      </a:lvl1pPr>
      <a:lvl2pPr marL="4074159" indent="-1566986" algn="l" defTabSz="5014346" rtl="0" eaLnBrk="1" latinLnBrk="0" hangingPunct="1">
        <a:spcBef>
          <a:spcPct val="20000"/>
        </a:spcBef>
        <a:buFont typeface="Arial" pitchFamily="34" charset="0"/>
        <a:buChar char="–"/>
        <a:defRPr sz="15400" kern="1200">
          <a:solidFill>
            <a:schemeClr val="tx1"/>
          </a:solidFill>
          <a:latin typeface="+mn-lt"/>
          <a:ea typeface="+mn-ea"/>
          <a:cs typeface="+mn-cs"/>
        </a:defRPr>
      </a:lvl2pPr>
      <a:lvl3pPr marL="6267935" indent="-1253589" algn="l" defTabSz="5014346" rtl="0" eaLnBrk="1" latinLnBrk="0" hangingPunct="1">
        <a:spcBef>
          <a:spcPct val="20000"/>
        </a:spcBef>
        <a:buFont typeface="Arial" pitchFamily="34" charset="0"/>
        <a:buChar char="•"/>
        <a:defRPr sz="13200" kern="1200">
          <a:solidFill>
            <a:schemeClr val="tx1"/>
          </a:solidFill>
          <a:latin typeface="+mn-lt"/>
          <a:ea typeface="+mn-ea"/>
          <a:cs typeface="+mn-cs"/>
        </a:defRPr>
      </a:lvl3pPr>
      <a:lvl4pPr marL="8775107"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4pPr>
      <a:lvl5pPr marL="11282280"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5pPr>
      <a:lvl6pPr marL="13789458"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6pPr>
      <a:lvl7pPr marL="16296631"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7pPr>
      <a:lvl8pPr marL="18803804"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8pPr>
      <a:lvl9pPr marL="21310977" indent="-1253589" algn="l" defTabSz="5014346" rtl="0" eaLnBrk="1" latinLnBrk="0" hangingPunct="1">
        <a:spcBef>
          <a:spcPct val="20000"/>
        </a:spcBef>
        <a:buFont typeface="Arial" pitchFamily="34" charset="0"/>
        <a:buChar char="•"/>
        <a:defRPr sz="11000" kern="1200">
          <a:solidFill>
            <a:schemeClr val="tx1"/>
          </a:solidFill>
          <a:latin typeface="+mn-lt"/>
          <a:ea typeface="+mn-ea"/>
          <a:cs typeface="+mn-cs"/>
        </a:defRPr>
      </a:lvl9pPr>
    </p:bodyStyle>
    <p:otherStyle>
      <a:defPPr>
        <a:defRPr lang="en-US"/>
      </a:defPPr>
      <a:lvl1pPr marL="0" algn="l" defTabSz="5014346" rtl="0" eaLnBrk="1" latinLnBrk="0" hangingPunct="1">
        <a:defRPr sz="9900" kern="1200">
          <a:solidFill>
            <a:schemeClr val="tx1"/>
          </a:solidFill>
          <a:latin typeface="+mn-lt"/>
          <a:ea typeface="+mn-ea"/>
          <a:cs typeface="+mn-cs"/>
        </a:defRPr>
      </a:lvl1pPr>
      <a:lvl2pPr marL="2507173" algn="l" defTabSz="5014346" rtl="0" eaLnBrk="1" latinLnBrk="0" hangingPunct="1">
        <a:defRPr sz="9900" kern="1200">
          <a:solidFill>
            <a:schemeClr val="tx1"/>
          </a:solidFill>
          <a:latin typeface="+mn-lt"/>
          <a:ea typeface="+mn-ea"/>
          <a:cs typeface="+mn-cs"/>
        </a:defRPr>
      </a:lvl2pPr>
      <a:lvl3pPr marL="5014346" algn="l" defTabSz="5014346" rtl="0" eaLnBrk="1" latinLnBrk="0" hangingPunct="1">
        <a:defRPr sz="9900" kern="1200">
          <a:solidFill>
            <a:schemeClr val="tx1"/>
          </a:solidFill>
          <a:latin typeface="+mn-lt"/>
          <a:ea typeface="+mn-ea"/>
          <a:cs typeface="+mn-cs"/>
        </a:defRPr>
      </a:lvl3pPr>
      <a:lvl4pPr marL="7521524" algn="l" defTabSz="5014346" rtl="0" eaLnBrk="1" latinLnBrk="0" hangingPunct="1">
        <a:defRPr sz="9900" kern="1200">
          <a:solidFill>
            <a:schemeClr val="tx1"/>
          </a:solidFill>
          <a:latin typeface="+mn-lt"/>
          <a:ea typeface="+mn-ea"/>
          <a:cs typeface="+mn-cs"/>
        </a:defRPr>
      </a:lvl4pPr>
      <a:lvl5pPr marL="10028696" algn="l" defTabSz="5014346" rtl="0" eaLnBrk="1" latinLnBrk="0" hangingPunct="1">
        <a:defRPr sz="9900" kern="1200">
          <a:solidFill>
            <a:schemeClr val="tx1"/>
          </a:solidFill>
          <a:latin typeface="+mn-lt"/>
          <a:ea typeface="+mn-ea"/>
          <a:cs typeface="+mn-cs"/>
        </a:defRPr>
      </a:lvl5pPr>
      <a:lvl6pPr marL="12535869" algn="l" defTabSz="5014346" rtl="0" eaLnBrk="1" latinLnBrk="0" hangingPunct="1">
        <a:defRPr sz="9900" kern="1200">
          <a:solidFill>
            <a:schemeClr val="tx1"/>
          </a:solidFill>
          <a:latin typeface="+mn-lt"/>
          <a:ea typeface="+mn-ea"/>
          <a:cs typeface="+mn-cs"/>
        </a:defRPr>
      </a:lvl6pPr>
      <a:lvl7pPr marL="15043042" algn="l" defTabSz="5014346" rtl="0" eaLnBrk="1" latinLnBrk="0" hangingPunct="1">
        <a:defRPr sz="9900" kern="1200">
          <a:solidFill>
            <a:schemeClr val="tx1"/>
          </a:solidFill>
          <a:latin typeface="+mn-lt"/>
          <a:ea typeface="+mn-ea"/>
          <a:cs typeface="+mn-cs"/>
        </a:defRPr>
      </a:lvl7pPr>
      <a:lvl8pPr marL="17550215" algn="l" defTabSz="5014346" rtl="0" eaLnBrk="1" latinLnBrk="0" hangingPunct="1">
        <a:defRPr sz="9900" kern="1200">
          <a:solidFill>
            <a:schemeClr val="tx1"/>
          </a:solidFill>
          <a:latin typeface="+mn-lt"/>
          <a:ea typeface="+mn-ea"/>
          <a:cs typeface="+mn-cs"/>
        </a:defRPr>
      </a:lvl8pPr>
      <a:lvl9pPr marL="20057393" algn="l" defTabSz="5014346" rtl="0" eaLnBrk="1" latinLnBrk="0" hangingPunct="1">
        <a:defRPr sz="9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4" name="Text Box 186"/>
          <p:cNvSpPr txBox="1">
            <a:spLocks noChangeArrowheads="1"/>
          </p:cNvSpPr>
          <p:nvPr/>
        </p:nvSpPr>
        <p:spPr bwMode="auto">
          <a:xfrm>
            <a:off x="9140537" y="0"/>
            <a:ext cx="34736809"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163" tIns="914326" rIns="457163" bIns="457163"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8000" b="1" dirty="0">
                <a:solidFill>
                  <a:schemeClr val="bg1"/>
                </a:solidFill>
                <a:latin typeface="Calibri" pitchFamily="34" charset="0"/>
              </a:rPr>
              <a:t>Template Provided By Genigraphics – 800.790.4001</a:t>
            </a:r>
          </a:p>
          <a:p>
            <a:pPr algn="ctr"/>
            <a:r>
              <a:rPr lang="en-US" sz="8000" b="1" dirty="0">
                <a:solidFill>
                  <a:schemeClr val="bg1"/>
                </a:solidFill>
                <a:latin typeface="Calibri" pitchFamily="34" charset="0"/>
              </a:rPr>
              <a:t>Replace This Text With Your Title</a:t>
            </a:r>
          </a:p>
        </p:txBody>
      </p:sp>
      <p:sp>
        <p:nvSpPr>
          <p:cNvPr id="2235" name="Text Box 187"/>
          <p:cNvSpPr txBox="1">
            <a:spLocks noChangeArrowheads="1"/>
          </p:cNvSpPr>
          <p:nvPr/>
        </p:nvSpPr>
        <p:spPr bwMode="auto">
          <a:xfrm>
            <a:off x="9154392" y="3158837"/>
            <a:ext cx="34736809" cy="2358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163" tIns="457163" rIns="457163" bIns="457163"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5400" dirty="0">
                <a:solidFill>
                  <a:schemeClr val="bg1"/>
                </a:solidFill>
                <a:latin typeface="Calibri" pitchFamily="34" charset="0"/>
              </a:rPr>
              <a:t>John Smith, MD</a:t>
            </a:r>
            <a:r>
              <a:rPr lang="en-US" sz="5400" baseline="30000" dirty="0">
                <a:solidFill>
                  <a:schemeClr val="bg1"/>
                </a:solidFill>
                <a:latin typeface="Calibri" pitchFamily="34" charset="0"/>
              </a:rPr>
              <a:t>1</a:t>
            </a:r>
            <a:r>
              <a:rPr lang="en-US" sz="5400" dirty="0">
                <a:solidFill>
                  <a:schemeClr val="bg1"/>
                </a:solidFill>
                <a:latin typeface="Calibri" pitchFamily="34" charset="0"/>
              </a:rPr>
              <a:t>; Jane Doe, PhD</a:t>
            </a:r>
            <a:r>
              <a:rPr lang="en-US" sz="5400" baseline="30000" dirty="0">
                <a:solidFill>
                  <a:schemeClr val="bg1"/>
                </a:solidFill>
                <a:latin typeface="Calibri" pitchFamily="34" charset="0"/>
              </a:rPr>
              <a:t>2</a:t>
            </a:r>
            <a:r>
              <a:rPr lang="en-US" sz="5400" dirty="0">
                <a:solidFill>
                  <a:schemeClr val="bg1"/>
                </a:solidFill>
                <a:latin typeface="Calibri" pitchFamily="34" charset="0"/>
              </a:rPr>
              <a:t>; Frederick Smith, MD, PhD</a:t>
            </a:r>
            <a:r>
              <a:rPr lang="en-US" sz="5400" baseline="30000" dirty="0">
                <a:solidFill>
                  <a:schemeClr val="bg1"/>
                </a:solidFill>
                <a:latin typeface="Calibri" pitchFamily="34" charset="0"/>
              </a:rPr>
              <a:t>1,2</a:t>
            </a:r>
          </a:p>
          <a:p>
            <a:pPr algn="ctr"/>
            <a:r>
              <a:rPr lang="en-US" sz="5400" baseline="30000" dirty="0">
                <a:solidFill>
                  <a:schemeClr val="bg1"/>
                </a:solidFill>
                <a:latin typeface="Calibri" pitchFamily="34" charset="0"/>
              </a:rPr>
              <a:t>1</a:t>
            </a:r>
            <a:r>
              <a:rPr lang="en-US" sz="5400" dirty="0">
                <a:solidFill>
                  <a:schemeClr val="bg1"/>
                </a:solidFill>
                <a:latin typeface="Calibri" pitchFamily="34" charset="0"/>
              </a:rPr>
              <a:t>University of Affiliation, </a:t>
            </a:r>
            <a:r>
              <a:rPr lang="en-US" sz="5400" baseline="30000" dirty="0">
                <a:solidFill>
                  <a:schemeClr val="bg1"/>
                </a:solidFill>
                <a:latin typeface="Calibri" pitchFamily="34" charset="0"/>
              </a:rPr>
              <a:t>2</a:t>
            </a:r>
            <a:r>
              <a:rPr lang="en-US" sz="5400" dirty="0">
                <a:solidFill>
                  <a:schemeClr val="bg1"/>
                </a:solidFill>
                <a:latin typeface="Calibri" pitchFamily="34" charset="0"/>
              </a:rPr>
              <a:t>Medical Center of Affiliation</a:t>
            </a:r>
          </a:p>
        </p:txBody>
      </p:sp>
      <p:sp>
        <p:nvSpPr>
          <p:cNvPr id="2242" name="Text Box 194"/>
          <p:cNvSpPr txBox="1">
            <a:spLocks noChangeArrowheads="1"/>
          </p:cNvSpPr>
          <p:nvPr/>
        </p:nvSpPr>
        <p:spPr bwMode="auto">
          <a:xfrm>
            <a:off x="10058400" y="6184669"/>
            <a:ext cx="100584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INTRODUCTION</a:t>
            </a:r>
          </a:p>
        </p:txBody>
      </p:sp>
      <p:sp>
        <p:nvSpPr>
          <p:cNvPr id="2246" name="Text Box 198"/>
          <p:cNvSpPr txBox="1">
            <a:spLocks noChangeArrowheads="1"/>
          </p:cNvSpPr>
          <p:nvPr/>
        </p:nvSpPr>
        <p:spPr bwMode="auto">
          <a:xfrm>
            <a:off x="32918400" y="6184669"/>
            <a:ext cx="100584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DISCUSSION</a:t>
            </a:r>
          </a:p>
        </p:txBody>
      </p:sp>
      <p:sp>
        <p:nvSpPr>
          <p:cNvPr id="2247" name="Text Box 199"/>
          <p:cNvSpPr txBox="1">
            <a:spLocks noChangeArrowheads="1"/>
          </p:cNvSpPr>
          <p:nvPr/>
        </p:nvSpPr>
        <p:spPr bwMode="auto">
          <a:xfrm>
            <a:off x="21031200" y="6184669"/>
            <a:ext cx="109728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RESULTS</a:t>
            </a:r>
          </a:p>
        </p:txBody>
      </p:sp>
      <p:sp>
        <p:nvSpPr>
          <p:cNvPr id="2288" name="Text Box 240"/>
          <p:cNvSpPr txBox="1">
            <a:spLocks noChangeArrowheads="1"/>
          </p:cNvSpPr>
          <p:nvPr/>
        </p:nvSpPr>
        <p:spPr bwMode="auto">
          <a:xfrm>
            <a:off x="21020942" y="41054754"/>
            <a:ext cx="4414977" cy="52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6" rIns="91433" bIns="45716">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800" b="1" dirty="0">
                <a:solidFill>
                  <a:schemeClr val="accent1">
                    <a:lumMod val="50000"/>
                  </a:schemeClr>
                </a:solidFill>
                <a:latin typeface="Calibri" pitchFamily="34" charset="0"/>
              </a:rPr>
              <a:t>Chart 1.</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a:t>
            </a:r>
            <a:r>
              <a:rPr lang="en-US" sz="2800" dirty="0">
                <a:solidFill>
                  <a:schemeClr val="accent1">
                    <a:lumMod val="50000"/>
                  </a:schemeClr>
                </a:solidFill>
                <a:latin typeface="Calibri" pitchFamily="34" charset="0"/>
              </a:rPr>
              <a:t>Calibri.</a:t>
            </a:r>
          </a:p>
        </p:txBody>
      </p:sp>
      <p:sp>
        <p:nvSpPr>
          <p:cNvPr id="2289" name="Text Box 241"/>
          <p:cNvSpPr txBox="1">
            <a:spLocks noChangeArrowheads="1"/>
          </p:cNvSpPr>
          <p:nvPr/>
        </p:nvSpPr>
        <p:spPr bwMode="auto">
          <a:xfrm>
            <a:off x="21020942" y="21197455"/>
            <a:ext cx="4390996" cy="52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6" rIns="91433" bIns="45716">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800" b="1" dirty="0">
                <a:solidFill>
                  <a:schemeClr val="accent1">
                    <a:lumMod val="50000"/>
                  </a:schemeClr>
                </a:solidFill>
                <a:latin typeface="Calibri" pitchFamily="34" charset="0"/>
              </a:rPr>
              <a:t>Table 1.</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a:t>
            </a:r>
            <a:r>
              <a:rPr lang="en-US" sz="2800" dirty="0">
                <a:solidFill>
                  <a:schemeClr val="accent1">
                    <a:lumMod val="50000"/>
                  </a:schemeClr>
                </a:solidFill>
                <a:latin typeface="Calibri" pitchFamily="34" charset="0"/>
              </a:rPr>
              <a:t>Calibri.</a:t>
            </a:r>
          </a:p>
        </p:txBody>
      </p:sp>
      <p:pic>
        <p:nvPicPr>
          <p:cNvPr id="2290" name="Picture 242"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8681" y="37911990"/>
            <a:ext cx="4491191" cy="2992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1" name="Picture 243"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05412" y="37935197"/>
            <a:ext cx="4489643" cy="2992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2" name="Text Box 244"/>
          <p:cNvSpPr txBox="1">
            <a:spLocks noChangeArrowheads="1"/>
          </p:cNvSpPr>
          <p:nvPr/>
        </p:nvSpPr>
        <p:spPr bwMode="auto">
          <a:xfrm>
            <a:off x="9934604" y="41068403"/>
            <a:ext cx="4521545" cy="52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6" rIns="91433" bIns="45716">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800" b="1" dirty="0">
                <a:solidFill>
                  <a:schemeClr val="accent1">
                    <a:lumMod val="50000"/>
                  </a:schemeClr>
                </a:solidFill>
                <a:latin typeface="Calibri" pitchFamily="34" charset="0"/>
              </a:rPr>
              <a:t>Figure 1.</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Calibri.</a:t>
            </a:r>
            <a:endParaRPr lang="en-US" sz="2800" dirty="0">
              <a:solidFill>
                <a:schemeClr val="accent1">
                  <a:lumMod val="50000"/>
                </a:schemeClr>
              </a:solidFill>
              <a:latin typeface="Calibri" pitchFamily="34" charset="0"/>
            </a:endParaRPr>
          </a:p>
        </p:txBody>
      </p:sp>
      <p:sp>
        <p:nvSpPr>
          <p:cNvPr id="2293" name="Text Box 245"/>
          <p:cNvSpPr txBox="1">
            <a:spLocks noChangeArrowheads="1"/>
          </p:cNvSpPr>
          <p:nvPr/>
        </p:nvSpPr>
        <p:spPr bwMode="auto">
          <a:xfrm>
            <a:off x="15341335" y="41054549"/>
            <a:ext cx="4521545" cy="52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6" rIns="91433" bIns="45716">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800" b="1" dirty="0">
                <a:solidFill>
                  <a:schemeClr val="accent1">
                    <a:lumMod val="50000"/>
                  </a:schemeClr>
                </a:solidFill>
                <a:latin typeface="Calibri" pitchFamily="34" charset="0"/>
              </a:rPr>
              <a:t>Figure 2.</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a:t>
            </a:r>
            <a:r>
              <a:rPr lang="en-US" sz="2800" dirty="0">
                <a:solidFill>
                  <a:schemeClr val="accent1">
                    <a:lumMod val="50000"/>
                  </a:schemeClr>
                </a:solidFill>
                <a:latin typeface="Calibri" pitchFamily="34" charset="0"/>
              </a:rPr>
              <a:t>Calibri.</a:t>
            </a:r>
          </a:p>
        </p:txBody>
      </p:sp>
      <p:sp>
        <p:nvSpPr>
          <p:cNvPr id="2294" name="Text Box 246"/>
          <p:cNvSpPr txBox="1">
            <a:spLocks noChangeArrowheads="1"/>
          </p:cNvSpPr>
          <p:nvPr/>
        </p:nvSpPr>
        <p:spPr bwMode="auto">
          <a:xfrm>
            <a:off x="914400" y="6184669"/>
            <a:ext cx="73152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dirty="0">
                <a:solidFill>
                  <a:schemeClr val="bg1"/>
                </a:solidFill>
                <a:latin typeface="Calibri" pitchFamily="34" charset="0"/>
              </a:rPr>
              <a:t>ABSTRACT</a:t>
            </a:r>
          </a:p>
        </p:txBody>
      </p:sp>
      <p:sp>
        <p:nvSpPr>
          <p:cNvPr id="2307" name="Text Box 259"/>
          <p:cNvSpPr txBox="1">
            <a:spLocks noChangeArrowheads="1"/>
          </p:cNvSpPr>
          <p:nvPr/>
        </p:nvSpPr>
        <p:spPr bwMode="auto">
          <a:xfrm>
            <a:off x="10058400" y="25636451"/>
            <a:ext cx="100584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METHODS AND MATERIALS</a:t>
            </a:r>
          </a:p>
        </p:txBody>
      </p:sp>
      <p:sp>
        <p:nvSpPr>
          <p:cNvPr id="2309" name="Text Box 261"/>
          <p:cNvSpPr txBox="1">
            <a:spLocks noChangeArrowheads="1"/>
          </p:cNvSpPr>
          <p:nvPr/>
        </p:nvSpPr>
        <p:spPr bwMode="auto">
          <a:xfrm>
            <a:off x="32918400" y="26933236"/>
            <a:ext cx="100584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CONCLUSIONS</a:t>
            </a:r>
          </a:p>
        </p:txBody>
      </p:sp>
      <p:sp>
        <p:nvSpPr>
          <p:cNvPr id="2310" name="Text Box 262"/>
          <p:cNvSpPr txBox="1">
            <a:spLocks noChangeArrowheads="1"/>
          </p:cNvSpPr>
          <p:nvPr/>
        </p:nvSpPr>
        <p:spPr bwMode="auto">
          <a:xfrm>
            <a:off x="32918400" y="38301887"/>
            <a:ext cx="100584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b="1" dirty="0">
                <a:solidFill>
                  <a:schemeClr val="accent1">
                    <a:lumMod val="50000"/>
                  </a:schemeClr>
                </a:solidFill>
                <a:latin typeface="Calibri" pitchFamily="34" charset="0"/>
              </a:rPr>
              <a:t>REFERENCES</a:t>
            </a:r>
          </a:p>
        </p:txBody>
      </p:sp>
      <p:sp>
        <p:nvSpPr>
          <p:cNvPr id="2312" name="Text Box 264"/>
          <p:cNvSpPr txBox="1">
            <a:spLocks noChangeArrowheads="1"/>
          </p:cNvSpPr>
          <p:nvPr/>
        </p:nvSpPr>
        <p:spPr bwMode="auto">
          <a:xfrm>
            <a:off x="914400" y="38557200"/>
            <a:ext cx="7315200" cy="119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582" tIns="228582" rIns="228582" bIns="228582"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900" dirty="0">
                <a:solidFill>
                  <a:schemeClr val="bg1"/>
                </a:solidFill>
                <a:latin typeface="Calibri" pitchFamily="34" charset="0"/>
              </a:rPr>
              <a:t>CONTACT</a:t>
            </a:r>
          </a:p>
        </p:txBody>
      </p:sp>
      <p:sp>
        <p:nvSpPr>
          <p:cNvPr id="2313" name="Rectangle 265"/>
          <p:cNvSpPr>
            <a:spLocks noChangeAspect="1" noChangeArrowheads="1"/>
          </p:cNvSpPr>
          <p:nvPr/>
        </p:nvSpPr>
        <p:spPr bwMode="auto">
          <a:xfrm>
            <a:off x="2593571" y="1496291"/>
            <a:ext cx="3986962" cy="2992582"/>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6" rIns="91433" bIns="45716" anchor="ctr"/>
          <a:lstStyle/>
          <a:p>
            <a:pPr algn="ctr" defTabSz="4388391"/>
            <a:r>
              <a:rPr lang="en-US" sz="3100" b="1" dirty="0">
                <a:latin typeface="Calibri" pitchFamily="34" charset="0"/>
              </a:rPr>
              <a:t>REPLACE THIS BOX WITH YOUR ORGANIZATION’S</a:t>
            </a:r>
          </a:p>
          <a:p>
            <a:pPr algn="ctr" defTabSz="4388391"/>
            <a:r>
              <a:rPr lang="en-US" sz="3100" b="1" dirty="0">
                <a:latin typeface="Calibri" pitchFamily="34" charset="0"/>
              </a:rPr>
              <a:t>HIGH RESOLUTION LOGO</a:t>
            </a:r>
          </a:p>
        </p:txBody>
      </p:sp>
      <p:sp>
        <p:nvSpPr>
          <p:cNvPr id="2315" name="Text Box 267"/>
          <p:cNvSpPr txBox="1">
            <a:spLocks noChangeArrowheads="1"/>
          </p:cNvSpPr>
          <p:nvPr/>
        </p:nvSpPr>
        <p:spPr bwMode="auto">
          <a:xfrm>
            <a:off x="914400" y="7481455"/>
            <a:ext cx="7315200" cy="13144854"/>
          </a:xfrm>
          <a:prstGeom prst="rect">
            <a:avLst/>
          </a:prstGeom>
          <a:solidFill>
            <a:schemeClr val="accent1">
              <a:lumMod val="75000"/>
            </a:schemeClr>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dirty="0">
                <a:solidFill>
                  <a:schemeClr val="bg1"/>
                </a:solidFill>
                <a:latin typeface="Calibri" pitchFamily="34" charset="0"/>
              </a:rPr>
              <a:t>Click here to insert your Abstract text. Type it in or copy and paste from your Word document or other source.</a:t>
            </a:r>
          </a:p>
          <a:p>
            <a:pPr defTabSz="4388764" fontAlgn="auto">
              <a:spcBef>
                <a:spcPts val="0"/>
              </a:spcBef>
              <a:spcAft>
                <a:spcPts val="0"/>
              </a:spcAft>
            </a:pPr>
            <a:endParaRPr lang="en-US" sz="3600" dirty="0">
              <a:solidFill>
                <a:schemeClr val="bg1"/>
              </a:solidFill>
              <a:latin typeface="Calibri" pitchFamily="34" charset="0"/>
            </a:endParaRPr>
          </a:p>
          <a:p>
            <a:pPr defTabSz="4388764" fontAlgn="auto">
              <a:spcBef>
                <a:spcPts val="0"/>
              </a:spcBef>
              <a:spcAft>
                <a:spcPts val="0"/>
              </a:spcAft>
            </a:pPr>
            <a:r>
              <a:rPr lang="en-US" sz="3600" dirty="0">
                <a:solidFill>
                  <a:schemeClr val="bg1"/>
                </a:solidFill>
                <a:latin typeface="Calibri" pitchFamily="34" charset="0"/>
              </a:rPr>
              <a:t>This text box will automatically re-size to your text. To turn off that feature, right click inside this box and go to </a:t>
            </a:r>
            <a:r>
              <a:rPr lang="en-US" sz="3600" b="1" dirty="0">
                <a:solidFill>
                  <a:schemeClr val="bg1"/>
                </a:solidFill>
                <a:latin typeface="Calibri" pitchFamily="34" charset="0"/>
              </a:rPr>
              <a:t>Format Shape, Text Box, Autofit</a:t>
            </a:r>
            <a:r>
              <a:rPr lang="en-US" sz="3600" dirty="0">
                <a:solidFill>
                  <a:schemeClr val="bg1"/>
                </a:solidFill>
                <a:latin typeface="Calibri" pitchFamily="34" charset="0"/>
              </a:rPr>
              <a:t>, and select the “Do Not Autofit” radio button.</a:t>
            </a:r>
          </a:p>
          <a:p>
            <a:pPr defTabSz="4388764" fontAlgn="auto">
              <a:spcBef>
                <a:spcPts val="0"/>
              </a:spcBef>
              <a:spcAft>
                <a:spcPts val="0"/>
              </a:spcAft>
            </a:pPr>
            <a:endParaRPr lang="en-US" sz="3600" dirty="0">
              <a:solidFill>
                <a:schemeClr val="bg1"/>
              </a:solidFill>
              <a:latin typeface="Calibri" pitchFamily="34" charset="0"/>
            </a:endParaRPr>
          </a:p>
          <a:p>
            <a:pPr defTabSz="4388764" fontAlgn="auto">
              <a:spcBef>
                <a:spcPts val="0"/>
              </a:spcBef>
              <a:spcAft>
                <a:spcPts val="0"/>
              </a:spcAft>
            </a:pPr>
            <a:r>
              <a:rPr lang="en-US" sz="36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48x48 poster.</a:t>
            </a:r>
          </a:p>
          <a:p>
            <a:pPr defTabSz="4388764" fontAlgn="auto">
              <a:spcBef>
                <a:spcPts val="0"/>
              </a:spcBef>
              <a:spcAft>
                <a:spcPts val="0"/>
              </a:spcAft>
            </a:pPr>
            <a:endParaRPr lang="en-US" sz="3600" dirty="0">
              <a:solidFill>
                <a:schemeClr val="bg1"/>
              </a:solidFill>
              <a:latin typeface="Calibri" pitchFamily="34" charset="0"/>
            </a:endParaRPr>
          </a:p>
          <a:p>
            <a:pPr defTabSz="4388764" fontAlgn="auto">
              <a:spcBef>
                <a:spcPts val="0"/>
              </a:spcBef>
              <a:spcAft>
                <a:spcPts val="0"/>
              </a:spcAft>
            </a:pPr>
            <a:r>
              <a:rPr lang="en-US" sz="3600" dirty="0">
                <a:solidFill>
                  <a:schemeClr val="bg1"/>
                </a:solidFill>
                <a:latin typeface="Calibri" pitchFamily="34" charset="0"/>
              </a:rPr>
              <a:t>Zoom out to 100% to preview what this will look like on your printed poster.</a:t>
            </a:r>
          </a:p>
        </p:txBody>
      </p:sp>
      <p:sp>
        <p:nvSpPr>
          <p:cNvPr id="2316" name="Text Box 268"/>
          <p:cNvSpPr txBox="1">
            <a:spLocks noChangeArrowheads="1"/>
          </p:cNvSpPr>
          <p:nvPr/>
        </p:nvSpPr>
        <p:spPr bwMode="auto">
          <a:xfrm>
            <a:off x="21031200" y="7481455"/>
            <a:ext cx="10972800" cy="12036859"/>
          </a:xfrm>
          <a:prstGeom prst="rect">
            <a:avLst/>
          </a:prstGeom>
          <a:solidFill>
            <a:schemeClr val="bg1"/>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dirty="0">
                <a:solidFill>
                  <a:prstClr val="black"/>
                </a:solidFill>
                <a:latin typeface="Calibri" pitchFamily="34" charset="0"/>
              </a:rPr>
              <a:t>Click here to insert your Results text. Type it in or copy and paste from your Word document or other source.</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36pt </a:t>
            </a:r>
            <a:r>
              <a:rPr lang="en-US" sz="3600" dirty="0">
                <a:latin typeface="Calibri" pitchFamily="34" charset="0"/>
              </a:rPr>
              <a:t>and</a:t>
            </a:r>
            <a:r>
              <a:rPr lang="en-US" sz="3600" dirty="0">
                <a:solidFill>
                  <a:prstClr val="black"/>
                </a:solidFill>
                <a:latin typeface="Calibri" pitchFamily="34" charset="0"/>
              </a:rPr>
              <a:t> is easily read up to 5 feet away on a 48x48 poster.</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Zoom out to 100% to preview what this will look like on your printed poster.</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Speaking of Results, yours will look better if you remember to run a spell-check on your poster! After you’ve added your content click on </a:t>
            </a:r>
            <a:r>
              <a:rPr lang="en-US" sz="3600" b="1" dirty="0">
                <a:solidFill>
                  <a:prstClr val="black"/>
                </a:solidFill>
                <a:latin typeface="Calibri" pitchFamily="34" charset="0"/>
              </a:rPr>
              <a:t>Review</a:t>
            </a:r>
            <a:r>
              <a:rPr lang="en-US" sz="3600" dirty="0">
                <a:solidFill>
                  <a:prstClr val="black"/>
                </a:solidFill>
                <a:latin typeface="Calibri" pitchFamily="34" charset="0"/>
              </a:rPr>
              <a:t>, </a:t>
            </a:r>
            <a:r>
              <a:rPr lang="en-US" sz="3600" b="1" dirty="0">
                <a:solidFill>
                  <a:prstClr val="black"/>
                </a:solidFill>
                <a:latin typeface="Calibri" pitchFamily="34" charset="0"/>
              </a:rPr>
              <a:t>Spelling</a:t>
            </a:r>
            <a:r>
              <a:rPr lang="en-US" sz="3600" dirty="0">
                <a:solidFill>
                  <a:prstClr val="black"/>
                </a:solidFill>
                <a:latin typeface="Calibri" pitchFamily="34" charset="0"/>
              </a:rPr>
              <a:t>, or press F7.</a:t>
            </a:r>
          </a:p>
        </p:txBody>
      </p:sp>
      <p:sp>
        <p:nvSpPr>
          <p:cNvPr id="2317" name="Text Box 269"/>
          <p:cNvSpPr txBox="1">
            <a:spLocks noChangeArrowheads="1"/>
          </p:cNvSpPr>
          <p:nvPr/>
        </p:nvSpPr>
        <p:spPr bwMode="auto">
          <a:xfrm>
            <a:off x="32918400" y="7481454"/>
            <a:ext cx="10058400" cy="13698852"/>
          </a:xfrm>
          <a:prstGeom prst="rect">
            <a:avLst/>
          </a:prstGeom>
          <a:solidFill>
            <a:schemeClr val="bg1"/>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dirty="0">
                <a:solidFill>
                  <a:prstClr val="black"/>
                </a:solidFill>
                <a:latin typeface="Calibri" pitchFamily="34" charset="0"/>
              </a:rPr>
              <a:t>Click here to insert your Discussion text. Type it in or copy and paste from your Word document or other source.</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48x48 poster.</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Zoom out to 100% to preview what this will look like on your printed poster</a:t>
            </a:r>
            <a:r>
              <a:rPr lang="en-US" sz="3600" dirty="0" smtClean="0">
                <a:solidFill>
                  <a:prstClr val="black"/>
                </a:solidFill>
                <a:latin typeface="Calibri" pitchFamily="34" charset="0"/>
              </a:rPr>
              <a:t>.</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smtClean="0">
                <a:solidFill>
                  <a:prstClr val="black"/>
                </a:solidFill>
                <a:latin typeface="Calibri" pitchFamily="34" charset="0"/>
              </a:rPr>
              <a:t>To change the background color of any text box,  click once on the box so it is outlined with a dashed border. Then select </a:t>
            </a:r>
            <a:r>
              <a:rPr lang="en-US" sz="3600" b="1" dirty="0" smtClean="0">
                <a:solidFill>
                  <a:prstClr val="black"/>
                </a:solidFill>
                <a:latin typeface="Calibri" pitchFamily="34" charset="0"/>
              </a:rPr>
              <a:t>Shape Fill</a:t>
            </a:r>
            <a:r>
              <a:rPr lang="en-US" sz="3600" dirty="0" smtClean="0">
                <a:solidFill>
                  <a:prstClr val="black"/>
                </a:solidFill>
                <a:latin typeface="Calibri" pitchFamily="34" charset="0"/>
              </a:rPr>
              <a:t> from the </a:t>
            </a:r>
            <a:r>
              <a:rPr lang="en-US" sz="3600" b="1" dirty="0" smtClean="0">
                <a:solidFill>
                  <a:prstClr val="black"/>
                </a:solidFill>
                <a:latin typeface="Calibri" pitchFamily="34" charset="0"/>
              </a:rPr>
              <a:t>Drawing Tools, Format</a:t>
            </a:r>
            <a:r>
              <a:rPr lang="en-US" sz="3600" dirty="0" smtClean="0">
                <a:solidFill>
                  <a:prstClr val="black"/>
                </a:solidFill>
                <a:latin typeface="Calibri" pitchFamily="34" charset="0"/>
              </a:rPr>
              <a:t> tab on the ribbon bar above. It’s the one with the ‘paint can’ icon.</a:t>
            </a:r>
          </a:p>
          <a:p>
            <a:pPr defTabSz="4388764" fontAlgn="auto">
              <a:spcBef>
                <a:spcPts val="0"/>
              </a:spcBef>
              <a:spcAft>
                <a:spcPts val="0"/>
              </a:spcAft>
            </a:pPr>
            <a:endParaRPr lang="en-US" sz="3600" dirty="0">
              <a:solidFill>
                <a:prstClr val="black"/>
              </a:solidFill>
              <a:latin typeface="Calibri" pitchFamily="34" charset="0"/>
            </a:endParaRPr>
          </a:p>
        </p:txBody>
      </p:sp>
      <p:sp>
        <p:nvSpPr>
          <p:cNvPr id="2318" name="Text Box 270"/>
          <p:cNvSpPr txBox="1">
            <a:spLocks noChangeArrowheads="1"/>
          </p:cNvSpPr>
          <p:nvPr/>
        </p:nvSpPr>
        <p:spPr bwMode="auto">
          <a:xfrm>
            <a:off x="10058400" y="26933236"/>
            <a:ext cx="10058400" cy="9820867"/>
          </a:xfrm>
          <a:prstGeom prst="rect">
            <a:avLst/>
          </a:prstGeom>
          <a:solidFill>
            <a:schemeClr val="bg1"/>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dirty="0">
                <a:solidFill>
                  <a:prstClr val="black"/>
                </a:solidFill>
                <a:latin typeface="Calibri" pitchFamily="34" charset="0"/>
              </a:rPr>
              <a:t>Click here to insert your Methods and Materials text. Type it in or copy and paste from your Word document or other source.</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48x48 poster.</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Zoom out to 100% to preview what this will look like on your printed poster.</a:t>
            </a:r>
          </a:p>
        </p:txBody>
      </p:sp>
      <p:sp>
        <p:nvSpPr>
          <p:cNvPr id="2319" name="Text Box 271"/>
          <p:cNvSpPr txBox="1">
            <a:spLocks noChangeArrowheads="1"/>
          </p:cNvSpPr>
          <p:nvPr/>
        </p:nvSpPr>
        <p:spPr bwMode="auto">
          <a:xfrm>
            <a:off x="32918400" y="28230022"/>
            <a:ext cx="10058400" cy="9820867"/>
          </a:xfrm>
          <a:prstGeom prst="rect">
            <a:avLst/>
          </a:prstGeom>
          <a:solidFill>
            <a:schemeClr val="bg1"/>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dirty="0">
                <a:solidFill>
                  <a:prstClr val="black"/>
                </a:solidFill>
                <a:latin typeface="Calibri" pitchFamily="34" charset="0"/>
              </a:rPr>
              <a:t>Click here to insert your Conclusions text. Type it in or copy and paste from your Word document or other source.</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a:t>
            </a:r>
            <a:r>
              <a:rPr lang="en-US" sz="3600" dirty="0" smtClean="0">
                <a:solidFill>
                  <a:prstClr val="black"/>
                </a:solidFill>
                <a:latin typeface="Calibri" pitchFamily="34" charset="0"/>
              </a:rPr>
              <a:t>36pt </a:t>
            </a:r>
            <a:r>
              <a:rPr lang="en-US" sz="3600" dirty="0">
                <a:solidFill>
                  <a:prstClr val="black"/>
                </a:solidFill>
                <a:latin typeface="Calibri" pitchFamily="34" charset="0"/>
              </a:rPr>
              <a:t>and is easily read up to 5</a:t>
            </a:r>
            <a:r>
              <a:rPr lang="en-US" sz="3600" dirty="0" smtClean="0">
                <a:solidFill>
                  <a:prstClr val="black"/>
                </a:solidFill>
                <a:latin typeface="Calibri" pitchFamily="34" charset="0"/>
              </a:rPr>
              <a:t> </a:t>
            </a:r>
            <a:r>
              <a:rPr lang="en-US" sz="3600" dirty="0">
                <a:solidFill>
                  <a:prstClr val="black"/>
                </a:solidFill>
                <a:latin typeface="Calibri" pitchFamily="34" charset="0"/>
              </a:rPr>
              <a:t>feet away on a </a:t>
            </a:r>
            <a:r>
              <a:rPr lang="en-US" sz="3600" dirty="0" smtClean="0">
                <a:solidFill>
                  <a:prstClr val="black"/>
                </a:solidFill>
                <a:latin typeface="Calibri" pitchFamily="34" charset="0"/>
              </a:rPr>
              <a:t>48x48 </a:t>
            </a:r>
            <a:r>
              <a:rPr lang="en-US" sz="3600" dirty="0">
                <a:solidFill>
                  <a:prstClr val="black"/>
                </a:solidFill>
                <a:latin typeface="Calibri" pitchFamily="34" charset="0"/>
              </a:rPr>
              <a:t>poster.</a:t>
            </a:r>
          </a:p>
          <a:p>
            <a:pPr defTabSz="4388764" fontAlgn="auto">
              <a:spcBef>
                <a:spcPts val="0"/>
              </a:spcBef>
              <a:spcAft>
                <a:spcPts val="0"/>
              </a:spcAft>
            </a:pPr>
            <a:endParaRPr lang="en-US" sz="3600" dirty="0">
              <a:solidFill>
                <a:prstClr val="black"/>
              </a:solidFill>
              <a:latin typeface="Calibri" pitchFamily="34" charset="0"/>
            </a:endParaRPr>
          </a:p>
          <a:p>
            <a:pPr defTabSz="4388764" fontAlgn="auto">
              <a:spcBef>
                <a:spcPts val="0"/>
              </a:spcBef>
              <a:spcAft>
                <a:spcPts val="0"/>
              </a:spcAft>
            </a:pPr>
            <a:r>
              <a:rPr lang="en-US" sz="3600" dirty="0">
                <a:solidFill>
                  <a:prstClr val="black"/>
                </a:solidFill>
                <a:latin typeface="Calibri" pitchFamily="34" charset="0"/>
              </a:rPr>
              <a:t>Zoom out to 100% to preview what this will look like on your printed poster.</a:t>
            </a:r>
          </a:p>
        </p:txBody>
      </p:sp>
      <mc:AlternateContent xmlns:mc="http://schemas.openxmlformats.org/markup-compatibility/2006" xmlns:a14="http://schemas.microsoft.com/office/drawing/2010/main">
        <mc:Choice Requires="a14">
          <p:sp>
            <p:nvSpPr>
              <p:cNvPr id="2320" name="Text Box 272"/>
              <p:cNvSpPr txBox="1">
                <a:spLocks noChangeArrowheads="1"/>
              </p:cNvSpPr>
              <p:nvPr/>
            </p:nvSpPr>
            <p:spPr bwMode="auto">
              <a:xfrm>
                <a:off x="10058400" y="7481455"/>
                <a:ext cx="10058400" cy="17060350"/>
              </a:xfrm>
              <a:prstGeom prst="rect">
                <a:avLst/>
              </a:prstGeom>
              <a:solidFill>
                <a:schemeClr val="bg1"/>
              </a:solidFill>
              <a:ln>
                <a:noFill/>
              </a:ln>
              <a:effectLst/>
            </p:spPr>
            <p:txBody>
              <a:bodyPr lIns="199504" tIns="199504" rIns="199504" bIns="199504">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4388764" fontAlgn="auto">
                  <a:spcBef>
                    <a:spcPts val="0"/>
                  </a:spcBef>
                  <a:spcAft>
                    <a:spcPts val="0"/>
                  </a:spcAft>
                </a:pPr>
                <a:r>
                  <a:rPr lang="en-US" sz="3600" b="1" dirty="0">
                    <a:solidFill>
                      <a:prstClr val="black"/>
                    </a:solidFill>
                    <a:latin typeface="Calibri"/>
                  </a:rPr>
                  <a:t>Genigraphics®</a:t>
                </a:r>
                <a:r>
                  <a:rPr lang="en-US" sz="3600" dirty="0">
                    <a:solidFill>
                      <a:prstClr val="black"/>
                    </a:solidFill>
                    <a:latin typeface="Calibri"/>
                  </a:rPr>
                  <a:t> has provided this template to assist in preparation of a medical or scientific research poster. The dimensions are set to </a:t>
                </a:r>
                <a:r>
                  <a:rPr lang="en-US" sz="3600" dirty="0" smtClean="0">
                    <a:solidFill>
                      <a:prstClr val="black"/>
                    </a:solidFill>
                    <a:latin typeface="Calibri"/>
                  </a:rPr>
                  <a:t>48” </a:t>
                </a:r>
                <a:r>
                  <a:rPr lang="en-US" sz="3600" dirty="0">
                    <a:solidFill>
                      <a:prstClr val="black"/>
                    </a:solidFill>
                    <a:latin typeface="Calibri"/>
                  </a:rPr>
                  <a:t>high by </a:t>
                </a:r>
                <a:r>
                  <a:rPr lang="en-US" sz="3600" dirty="0" smtClean="0">
                    <a:solidFill>
                      <a:prstClr val="black"/>
                    </a:solidFill>
                    <a:latin typeface="Calibri"/>
                  </a:rPr>
                  <a:t>48” </a:t>
                </a:r>
                <a:r>
                  <a:rPr lang="en-US" sz="3600" dirty="0">
                    <a:solidFill>
                      <a:prstClr val="black"/>
                    </a:solidFill>
                    <a:latin typeface="Calibri"/>
                  </a:rPr>
                  <a:t>wide but prints can be scaled up or down in size to any dimension with a 1:1 aspect ratio. For example, if you order a 40” x 40” poster using this template, we will print the file at </a:t>
                </a:r>
                <a:r>
                  <a:rPr lang="en-US" sz="3600" dirty="0" smtClean="0">
                    <a:solidFill>
                      <a:prstClr val="black"/>
                    </a:solidFill>
                    <a:latin typeface="Calibri"/>
                  </a:rPr>
                  <a:t>83.3% </a:t>
                </a:r>
                <a:r>
                  <a:rPr lang="en-US" sz="3600" dirty="0">
                    <a:solidFill>
                      <a:prstClr val="black"/>
                    </a:solidFill>
                    <a:latin typeface="Calibri"/>
                  </a:rPr>
                  <a:t>of its original size. </a:t>
                </a:r>
                <a:r>
                  <a:rPr lang="en-US" sz="3600" b="1" dirty="0">
                    <a:solidFill>
                      <a:prstClr val="black"/>
                    </a:solidFill>
                    <a:latin typeface="Calibri"/>
                  </a:rPr>
                  <a:t>The most critical factor is that your template and poster dimensions must be proportional:</a:t>
                </a:r>
              </a:p>
              <a:p>
                <a:pPr defTabSz="4388764" fontAlgn="auto">
                  <a:spcBef>
                    <a:spcPts val="0"/>
                  </a:spcBef>
                  <a:spcAft>
                    <a:spcPts val="0"/>
                  </a:spcAft>
                </a:pPr>
                <a:endParaRPr lang="en-US" sz="3600" b="1" dirty="0">
                  <a:solidFill>
                    <a:prstClr val="black"/>
                  </a:solidFill>
                  <a:latin typeface="Calibri"/>
                </a:endParaRPr>
              </a:p>
              <a:p>
                <a:pPr defTabSz="4388764"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600" b="1" i="1">
                              <a:solidFill>
                                <a:prstClr val="black"/>
                              </a:solidFill>
                              <a:latin typeface="Cambria Math"/>
                            </a:rPr>
                          </m:ctrlPr>
                        </m:boxPr>
                        <m:e>
                          <m:f>
                            <m:fPr>
                              <m:ctrlPr>
                                <a:rPr lang="en-US" sz="3600" b="1" i="1">
                                  <a:solidFill>
                                    <a:prstClr val="black"/>
                                  </a:solidFill>
                                  <a:latin typeface="Cambria Math"/>
                                </a:rPr>
                              </m:ctrlPr>
                            </m:fPr>
                            <m:num>
                              <m:r>
                                <a:rPr lang="en-US" sz="3600" b="1" i="1">
                                  <a:solidFill>
                                    <a:prstClr val="black"/>
                                  </a:solidFill>
                                  <a:latin typeface="Cambria Math"/>
                                </a:rPr>
                                <m:t>𝒕𝒆𝒎𝒑𝒍𝒂𝒕𝒆</m:t>
                              </m:r>
                              <m:r>
                                <a:rPr lang="en-US" sz="3600" b="1" i="1">
                                  <a:solidFill>
                                    <a:prstClr val="black"/>
                                  </a:solidFill>
                                  <a:latin typeface="Cambria Math"/>
                                </a:rPr>
                                <m:t> </m:t>
                              </m:r>
                              <m:r>
                                <a:rPr lang="en-US" sz="3600" b="1" i="1">
                                  <a:solidFill>
                                    <a:prstClr val="black"/>
                                  </a:solidFill>
                                  <a:latin typeface="Cambria Math"/>
                                </a:rPr>
                                <m:t>𝒉𝒆𝒊𝒈𝒉𝒕</m:t>
                              </m:r>
                            </m:num>
                            <m:den>
                              <m:r>
                                <a:rPr lang="en-US" sz="3600" b="1" i="1">
                                  <a:solidFill>
                                    <a:prstClr val="black"/>
                                  </a:solidFill>
                                  <a:latin typeface="Cambria Math"/>
                                </a:rPr>
                                <m:t>𝒕𝒆𝒎𝒑𝒍𝒂𝒕𝒆</m:t>
                              </m:r>
                              <m:r>
                                <a:rPr lang="en-US" sz="3600" b="1" i="1">
                                  <a:solidFill>
                                    <a:prstClr val="black"/>
                                  </a:solidFill>
                                  <a:latin typeface="Cambria Math"/>
                                </a:rPr>
                                <m:t> </m:t>
                              </m:r>
                              <m:r>
                                <a:rPr lang="en-US" sz="3600" b="1" i="1">
                                  <a:solidFill>
                                    <a:prstClr val="black"/>
                                  </a:solidFill>
                                  <a:latin typeface="Cambria Math"/>
                                </a:rPr>
                                <m:t>𝒘𝒊𝒅𝒕𝒉</m:t>
                              </m:r>
                            </m:den>
                          </m:f>
                        </m:e>
                      </m:box>
                      <m:r>
                        <a:rPr lang="en-US" sz="3600" b="1" i="1">
                          <a:solidFill>
                            <a:prstClr val="black"/>
                          </a:solidFill>
                          <a:latin typeface="Cambria Math"/>
                        </a:rPr>
                        <m:t> = </m:t>
                      </m:r>
                      <m:box>
                        <m:boxPr>
                          <m:ctrlPr>
                            <a:rPr lang="en-US" sz="3600" b="1" i="1">
                              <a:solidFill>
                                <a:prstClr val="black"/>
                              </a:solidFill>
                              <a:latin typeface="Cambria Math"/>
                            </a:rPr>
                          </m:ctrlPr>
                        </m:boxPr>
                        <m:e>
                          <m:f>
                            <m:fPr>
                              <m:ctrlPr>
                                <a:rPr lang="en-US" sz="3600" b="1" i="1">
                                  <a:solidFill>
                                    <a:prstClr val="black"/>
                                  </a:solidFill>
                                  <a:latin typeface="Cambria Math"/>
                                </a:rPr>
                              </m:ctrlPr>
                            </m:fPr>
                            <m:num>
                              <m:r>
                                <a:rPr lang="en-US" sz="3600" b="1" i="1">
                                  <a:solidFill>
                                    <a:prstClr val="black"/>
                                  </a:solidFill>
                                  <a:latin typeface="Cambria Math"/>
                                </a:rPr>
                                <m:t>𝒅𝒆𝒔𝒊𝒓𝒆𝒅</m:t>
                              </m:r>
                              <m:r>
                                <a:rPr lang="en-US" sz="3600" b="1" i="1">
                                  <a:solidFill>
                                    <a:prstClr val="black"/>
                                  </a:solidFill>
                                  <a:latin typeface="Cambria Math"/>
                                </a:rPr>
                                <m:t> </m:t>
                              </m:r>
                              <m:r>
                                <a:rPr lang="en-US" sz="3600" b="1" i="1">
                                  <a:solidFill>
                                    <a:prstClr val="black"/>
                                  </a:solidFill>
                                  <a:latin typeface="Cambria Math"/>
                                </a:rPr>
                                <m:t>𝒑𝒓𝒊𝒏𝒕</m:t>
                              </m:r>
                              <m:r>
                                <a:rPr lang="en-US" sz="3600" b="1" i="1">
                                  <a:solidFill>
                                    <a:prstClr val="black"/>
                                  </a:solidFill>
                                  <a:latin typeface="Cambria Math"/>
                                </a:rPr>
                                <m:t> </m:t>
                              </m:r>
                              <m:r>
                                <a:rPr lang="en-US" sz="3600" b="1" i="1">
                                  <a:solidFill>
                                    <a:prstClr val="black"/>
                                  </a:solidFill>
                                  <a:latin typeface="Cambria Math"/>
                                </a:rPr>
                                <m:t>𝒉𝒆𝒊𝒈𝒉𝒕</m:t>
                              </m:r>
                            </m:num>
                            <m:den>
                              <m:r>
                                <a:rPr lang="en-US" sz="3600" b="1" i="1">
                                  <a:solidFill>
                                    <a:prstClr val="black"/>
                                  </a:solidFill>
                                  <a:latin typeface="Cambria Math"/>
                                </a:rPr>
                                <m:t>𝒅𝒆𝒔𝒊𝒓𝒆𝒅</m:t>
                              </m:r>
                              <m:r>
                                <a:rPr lang="en-US" sz="3600" b="1" i="1">
                                  <a:solidFill>
                                    <a:prstClr val="black"/>
                                  </a:solidFill>
                                  <a:latin typeface="Cambria Math"/>
                                </a:rPr>
                                <m:t> </m:t>
                              </m:r>
                              <m:r>
                                <a:rPr lang="en-US" sz="3600" b="1" i="1">
                                  <a:solidFill>
                                    <a:prstClr val="black"/>
                                  </a:solidFill>
                                  <a:latin typeface="Cambria Math"/>
                                </a:rPr>
                                <m:t>𝒑𝒓𝒊𝒏𝒕</m:t>
                              </m:r>
                              <m:r>
                                <a:rPr lang="en-US" sz="3600" b="1" i="1">
                                  <a:solidFill>
                                    <a:prstClr val="black"/>
                                  </a:solidFill>
                                  <a:latin typeface="Cambria Math"/>
                                </a:rPr>
                                <m:t> </m:t>
                              </m:r>
                              <m:r>
                                <a:rPr lang="en-US" sz="3600" b="1" i="1">
                                  <a:solidFill>
                                    <a:prstClr val="black"/>
                                  </a:solidFill>
                                  <a:latin typeface="Cambria Math"/>
                                </a:rPr>
                                <m:t>𝒘𝒊𝒅𝒕𝒉</m:t>
                              </m:r>
                            </m:den>
                          </m:f>
                        </m:e>
                      </m:box>
                    </m:oMath>
                  </m:oMathPara>
                </a14:m>
                <a:endParaRPr lang="en-US" sz="3600" b="1" dirty="0">
                  <a:solidFill>
                    <a:prstClr val="black"/>
                  </a:solidFill>
                  <a:latin typeface="Calibri"/>
                </a:endParaRPr>
              </a:p>
              <a:p>
                <a:pPr defTabSz="4388764" fontAlgn="auto">
                  <a:spcBef>
                    <a:spcPts val="0"/>
                  </a:spcBef>
                  <a:spcAft>
                    <a:spcPts val="0"/>
                  </a:spcAft>
                </a:pPr>
                <a:endParaRPr lang="en-US" sz="3600" dirty="0">
                  <a:solidFill>
                    <a:prstClr val="black"/>
                  </a:solidFill>
                  <a:latin typeface="Calibri"/>
                </a:endParaRPr>
              </a:p>
              <a:p>
                <a:pPr defTabSz="4388764" fontAlgn="auto">
                  <a:spcBef>
                    <a:spcPts val="0"/>
                  </a:spcBef>
                  <a:spcAft>
                    <a:spcPts val="0"/>
                  </a:spcAft>
                </a:pPr>
                <a:r>
                  <a:rPr lang="en-US" sz="3600" dirty="0">
                    <a:solidFill>
                      <a:prstClr val="black"/>
                    </a:solidFill>
                    <a:latin typeface="Calibri"/>
                  </a:rPr>
                  <a:t>Order your poster from Genigraphics and we will perform a free design review and advise you if we see anything that may be a concern for printing. We’ll even help tidy things up.</a:t>
                </a:r>
              </a:p>
              <a:p>
                <a:pPr defTabSz="4388764" fontAlgn="auto">
                  <a:spcBef>
                    <a:spcPts val="0"/>
                  </a:spcBef>
                  <a:spcAft>
                    <a:spcPts val="0"/>
                  </a:spcAft>
                </a:pPr>
                <a:endParaRPr lang="en-US" sz="3600" dirty="0">
                  <a:solidFill>
                    <a:prstClr val="black"/>
                  </a:solidFill>
                  <a:latin typeface="Calibri"/>
                </a:endParaRPr>
              </a:p>
              <a:p>
                <a:pPr defTabSz="4388764" fontAlgn="auto">
                  <a:spcBef>
                    <a:spcPts val="0"/>
                  </a:spcBef>
                  <a:spcAft>
                    <a:spcPts val="0"/>
                  </a:spcAft>
                </a:pPr>
                <a:r>
                  <a:rPr lang="en-US" sz="3600" dirty="0">
                    <a:solidFill>
                      <a:prstClr val="black"/>
                    </a:solidFill>
                    <a:latin typeface="Calibri"/>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320" name="Text Box 272"/>
              <p:cNvSpPr txBox="1">
                <a:spLocks noRot="1" noChangeAspect="1" noMove="1" noResize="1" noEditPoints="1" noAdjustHandles="1" noChangeArrowheads="1" noChangeShapeType="1" noTextEdit="1"/>
              </p:cNvSpPr>
              <p:nvPr/>
            </p:nvSpPr>
            <p:spPr bwMode="auto">
              <a:xfrm>
                <a:off x="10058400" y="7481455"/>
                <a:ext cx="10058400" cy="17060350"/>
              </a:xfrm>
              <a:prstGeom prst="rect">
                <a:avLst/>
              </a:prstGeom>
              <a:blipFill rotWithShape="1">
                <a:blip r:embed="rId5"/>
                <a:stretch>
                  <a:fillRect l="-788" r="-1576"/>
                </a:stretch>
              </a:blipFill>
              <a:ln>
                <a:noFill/>
              </a:ln>
              <a:effectLst/>
            </p:spPr>
            <p:txBody>
              <a:bodyPr/>
              <a:lstStyle/>
              <a:p>
                <a:r>
                  <a:rPr lang="en-US">
                    <a:noFill/>
                  </a:rPr>
                  <a:t> </a:t>
                </a:r>
              </a:p>
            </p:txBody>
          </p:sp>
        </mc:Fallback>
      </mc:AlternateContent>
      <p:sp>
        <p:nvSpPr>
          <p:cNvPr id="2321" name="Text Box 273"/>
          <p:cNvSpPr txBox="1">
            <a:spLocks noChangeArrowheads="1"/>
          </p:cNvSpPr>
          <p:nvPr/>
        </p:nvSpPr>
        <p:spPr bwMode="auto">
          <a:xfrm>
            <a:off x="32918400" y="39601833"/>
            <a:ext cx="10058400" cy="2772784"/>
          </a:xfrm>
          <a:prstGeom prst="rect">
            <a:avLst/>
          </a:prstGeom>
          <a:solidFill>
            <a:schemeClr val="bg1"/>
          </a:solidFill>
          <a:ln>
            <a:noFill/>
          </a:ln>
          <a:effectLst/>
        </p:spPr>
        <p:txBody>
          <a:bodyPr lIns="199504" tIns="199504" rIns="199504" bIns="199504">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8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800" dirty="0">
                <a:latin typeface="Calibri" pitchFamily="34" charset="0"/>
              </a:rPr>
              <a:t>Click on the border once to highlight and select a different font or font size that suits you. This text is in Calibri </a:t>
            </a:r>
            <a:r>
              <a:rPr lang="en-US" sz="2800" dirty="0" smtClean="0">
                <a:latin typeface="Calibri" pitchFamily="34" charset="0"/>
              </a:rPr>
              <a:t>28pt </a:t>
            </a:r>
            <a:r>
              <a:rPr lang="en-US" sz="2800" dirty="0">
                <a:latin typeface="Calibri" pitchFamily="34" charset="0"/>
              </a:rPr>
              <a:t>and is easily readable up to </a:t>
            </a:r>
            <a:r>
              <a:rPr lang="en-US" sz="2800" dirty="0" smtClean="0">
                <a:latin typeface="Calibri" pitchFamily="34" charset="0"/>
              </a:rPr>
              <a:t>4 </a:t>
            </a:r>
            <a:r>
              <a:rPr lang="en-US" sz="2800" dirty="0">
                <a:latin typeface="Calibri" pitchFamily="34" charset="0"/>
              </a:rPr>
              <a:t>feet away. </a:t>
            </a:r>
          </a:p>
        </p:txBody>
      </p:sp>
      <p:sp>
        <p:nvSpPr>
          <p:cNvPr id="2322" name="Text Box 274"/>
          <p:cNvSpPr txBox="1">
            <a:spLocks noChangeArrowheads="1"/>
          </p:cNvSpPr>
          <p:nvPr/>
        </p:nvSpPr>
        <p:spPr bwMode="auto">
          <a:xfrm>
            <a:off x="914400" y="39817964"/>
            <a:ext cx="7315200" cy="2807278"/>
          </a:xfrm>
          <a:prstGeom prst="rect">
            <a:avLst/>
          </a:prstGeom>
          <a:solidFill>
            <a:schemeClr val="accent1">
              <a:lumMod val="75000"/>
            </a:schemeClr>
          </a:solidFill>
          <a:ln>
            <a:noFill/>
          </a:ln>
          <a:effectLst/>
        </p:spPr>
        <p:txBody>
          <a:bodyPr lIns="199504" tIns="199504" rIns="199504" bIns="199504"/>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3100" dirty="0">
                <a:solidFill>
                  <a:schemeClr val="bg1"/>
                </a:solidFill>
                <a:latin typeface="Calibri" pitchFamily="34" charset="0"/>
              </a:rPr>
              <a:t>&lt;your name&gt;</a:t>
            </a:r>
          </a:p>
          <a:p>
            <a:r>
              <a:rPr lang="en-US" sz="3100" dirty="0">
                <a:solidFill>
                  <a:schemeClr val="bg1"/>
                </a:solidFill>
                <a:latin typeface="Calibri" pitchFamily="34" charset="0"/>
              </a:rPr>
              <a:t>&lt;organization name&gt;</a:t>
            </a:r>
          </a:p>
          <a:p>
            <a:r>
              <a:rPr lang="en-US" sz="3100" dirty="0">
                <a:solidFill>
                  <a:schemeClr val="bg1"/>
                </a:solidFill>
                <a:latin typeface="Calibri" pitchFamily="34" charset="0"/>
              </a:rPr>
              <a:t>Email: </a:t>
            </a:r>
          </a:p>
          <a:p>
            <a:r>
              <a:rPr lang="en-US" sz="3100" dirty="0">
                <a:solidFill>
                  <a:schemeClr val="bg1"/>
                </a:solidFill>
                <a:latin typeface="Calibri" pitchFamily="34" charset="0"/>
              </a:rPr>
              <a:t>Phone: </a:t>
            </a:r>
          </a:p>
          <a:p>
            <a:r>
              <a:rPr lang="en-US" sz="3100" dirty="0">
                <a:solidFill>
                  <a:schemeClr val="bg1"/>
                </a:solidFill>
                <a:latin typeface="Calibri" pitchFamily="34" charset="0"/>
              </a:rPr>
              <a:t>Website: </a:t>
            </a:r>
          </a:p>
        </p:txBody>
      </p:sp>
      <p:graphicFrame>
        <p:nvGraphicFramePr>
          <p:cNvPr id="29" name="Content Placeholder 114" descr="Sample table with 4 columns, 7 rows." title="Sample Table"/>
          <p:cNvGraphicFramePr>
            <a:graphicFrameLocks/>
          </p:cNvGraphicFramePr>
          <p:nvPr>
            <p:extLst>
              <p:ext uri="{D42A27DB-BD31-4B8C-83A1-F6EECF244321}">
                <p14:modId xmlns:p14="http://schemas.microsoft.com/office/powerpoint/2010/main" val="3129471625"/>
              </p:ext>
            </p:extLst>
          </p:nvPr>
        </p:nvGraphicFramePr>
        <p:xfrm>
          <a:off x="21137706" y="21945600"/>
          <a:ext cx="10780048" cy="8416954"/>
        </p:xfrm>
        <a:graphic>
          <a:graphicData uri="http://schemas.openxmlformats.org/drawingml/2006/table">
            <a:tbl>
              <a:tblPr firstRow="1" bandRow="1">
                <a:tableStyleId>{B301B821-A1FF-4177-AEE7-76D212191A09}</a:tableStyleId>
              </a:tblPr>
              <a:tblGrid>
                <a:gridCol w="2695012"/>
                <a:gridCol w="2695012"/>
                <a:gridCol w="2695012"/>
                <a:gridCol w="2695012"/>
              </a:tblGrid>
              <a:tr h="1202422">
                <a:tc>
                  <a:txBody>
                    <a:bodyPr/>
                    <a:lstStyle/>
                    <a:p>
                      <a:endParaRPr lang="en-US" sz="3600" dirty="0"/>
                    </a:p>
                  </a:txBody>
                  <a:tcPr marL="121920" marR="121920" anchor="ctr"/>
                </a:tc>
                <a:tc>
                  <a:txBody>
                    <a:bodyPr/>
                    <a:lstStyle/>
                    <a:p>
                      <a:pPr algn="ctr"/>
                      <a:r>
                        <a:rPr lang="en-US" sz="3600" dirty="0" smtClean="0"/>
                        <a:t>Heading</a:t>
                      </a:r>
                      <a:endParaRPr lang="en-US" sz="3600" dirty="0"/>
                    </a:p>
                  </a:txBody>
                  <a:tcPr marL="121920" marR="121920" anchor="ctr"/>
                </a:tc>
                <a:tc>
                  <a:txBody>
                    <a:bodyPr/>
                    <a:lstStyle/>
                    <a:p>
                      <a:pPr algn="ctr"/>
                      <a:r>
                        <a:rPr lang="en-US" sz="3600" dirty="0" smtClean="0"/>
                        <a:t>Heading</a:t>
                      </a:r>
                      <a:endParaRPr lang="en-US" sz="3600" dirty="0"/>
                    </a:p>
                  </a:txBody>
                  <a:tcPr marL="121920" marR="121920" anchor="ctr"/>
                </a:tc>
                <a:tc>
                  <a:txBody>
                    <a:bodyPr/>
                    <a:lstStyle/>
                    <a:p>
                      <a:pPr algn="ctr"/>
                      <a:r>
                        <a:rPr lang="en-US" sz="3600" dirty="0" smtClean="0"/>
                        <a:t>Heading</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800</a:t>
                      </a:r>
                      <a:endParaRPr lang="en-US" sz="3600" dirty="0"/>
                    </a:p>
                  </a:txBody>
                  <a:tcPr marL="121920" marR="121920" anchor="ctr"/>
                </a:tc>
                <a:tc>
                  <a:txBody>
                    <a:bodyPr/>
                    <a:lstStyle/>
                    <a:p>
                      <a:pPr algn="ctr"/>
                      <a:r>
                        <a:rPr lang="en-US" sz="3600" dirty="0" smtClean="0"/>
                        <a:t>790</a:t>
                      </a:r>
                      <a:endParaRPr lang="en-US" sz="3600" dirty="0"/>
                    </a:p>
                  </a:txBody>
                  <a:tcPr marL="121920" marR="121920" anchor="ctr"/>
                </a:tc>
                <a:tc>
                  <a:txBody>
                    <a:bodyPr/>
                    <a:lstStyle/>
                    <a:p>
                      <a:pPr algn="ctr"/>
                      <a:r>
                        <a:rPr lang="en-US" sz="3600" dirty="0" smtClean="0"/>
                        <a:t>4001</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356</a:t>
                      </a:r>
                    </a:p>
                  </a:txBody>
                  <a:tcPr marL="121920" marR="121920" anchor="ctr"/>
                </a:tc>
                <a:tc>
                  <a:txBody>
                    <a:bodyPr/>
                    <a:lstStyle/>
                    <a:p>
                      <a:pPr algn="ctr"/>
                      <a:r>
                        <a:rPr lang="en-US" sz="3600" dirty="0" smtClean="0"/>
                        <a:t>856</a:t>
                      </a:r>
                      <a:endParaRPr lang="en-US" sz="3600" dirty="0"/>
                    </a:p>
                  </a:txBody>
                  <a:tcPr marL="121920" marR="121920" anchor="ctr"/>
                </a:tc>
                <a:tc>
                  <a:txBody>
                    <a:bodyPr/>
                    <a:lstStyle/>
                    <a:p>
                      <a:pPr algn="ctr"/>
                      <a:r>
                        <a:rPr lang="en-US" sz="3600" dirty="0" smtClean="0"/>
                        <a:t>290</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228</a:t>
                      </a:r>
                      <a:endParaRPr lang="en-US" sz="3600" dirty="0"/>
                    </a:p>
                  </a:txBody>
                  <a:tcPr marL="121920" marR="121920" anchor="ctr"/>
                </a:tc>
                <a:tc>
                  <a:txBody>
                    <a:bodyPr/>
                    <a:lstStyle/>
                    <a:p>
                      <a:pPr algn="ctr"/>
                      <a:r>
                        <a:rPr lang="en-US" sz="3600" dirty="0" smtClean="0"/>
                        <a:t>134</a:t>
                      </a:r>
                      <a:endParaRPr lang="en-US" sz="3600" dirty="0"/>
                    </a:p>
                  </a:txBody>
                  <a:tcPr marL="121920" marR="121920" anchor="ctr"/>
                </a:tc>
                <a:tc>
                  <a:txBody>
                    <a:bodyPr/>
                    <a:lstStyle/>
                    <a:p>
                      <a:pPr algn="ctr"/>
                      <a:r>
                        <a:rPr lang="en-US" sz="3600" dirty="0" smtClean="0"/>
                        <a:t>238</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954</a:t>
                      </a:r>
                      <a:endParaRPr lang="en-US" sz="3600" dirty="0"/>
                    </a:p>
                  </a:txBody>
                  <a:tcPr marL="121920" marR="121920" anchor="ctr"/>
                </a:tc>
                <a:tc>
                  <a:txBody>
                    <a:bodyPr/>
                    <a:lstStyle/>
                    <a:p>
                      <a:pPr algn="ctr"/>
                      <a:r>
                        <a:rPr lang="en-US" sz="3600" dirty="0" smtClean="0"/>
                        <a:t>875</a:t>
                      </a:r>
                      <a:endParaRPr lang="en-US" sz="3600" dirty="0"/>
                    </a:p>
                  </a:txBody>
                  <a:tcPr marL="121920" marR="121920" anchor="ctr"/>
                </a:tc>
                <a:tc>
                  <a:txBody>
                    <a:bodyPr/>
                    <a:lstStyle/>
                    <a:p>
                      <a:pPr algn="ctr"/>
                      <a:r>
                        <a:rPr lang="en-US" sz="3600" dirty="0" smtClean="0"/>
                        <a:t>976</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324</a:t>
                      </a:r>
                      <a:endParaRPr lang="en-US" sz="3600" dirty="0"/>
                    </a:p>
                  </a:txBody>
                  <a:tcPr marL="121920" marR="121920" anchor="ctr"/>
                </a:tc>
                <a:tc>
                  <a:txBody>
                    <a:bodyPr/>
                    <a:lstStyle/>
                    <a:p>
                      <a:pPr algn="ctr"/>
                      <a:r>
                        <a:rPr lang="en-US" sz="3600" dirty="0" smtClean="0"/>
                        <a:t>325</a:t>
                      </a:r>
                      <a:endParaRPr lang="en-US" sz="3600" dirty="0"/>
                    </a:p>
                  </a:txBody>
                  <a:tcPr marL="121920" marR="121920" anchor="ctr"/>
                </a:tc>
                <a:tc>
                  <a:txBody>
                    <a:bodyPr/>
                    <a:lstStyle/>
                    <a:p>
                      <a:pPr algn="ctr"/>
                      <a:r>
                        <a:rPr lang="en-US" sz="3600" dirty="0" smtClean="0"/>
                        <a:t>301</a:t>
                      </a:r>
                      <a:endParaRPr lang="en-US" sz="3600" dirty="0"/>
                    </a:p>
                  </a:txBody>
                  <a:tcPr marL="121920" marR="121920" anchor="ctr"/>
                </a:tc>
              </a:tr>
              <a:tr h="1202422">
                <a:tc>
                  <a:txBody>
                    <a:bodyPr/>
                    <a:lstStyle/>
                    <a:p>
                      <a:r>
                        <a:rPr lang="en-US" sz="3600" dirty="0" smtClean="0"/>
                        <a:t>Item</a:t>
                      </a:r>
                      <a:endParaRPr lang="en-US" sz="3600" dirty="0"/>
                    </a:p>
                  </a:txBody>
                  <a:tcPr marL="121920" marR="121920" anchor="ctr"/>
                </a:tc>
                <a:tc>
                  <a:txBody>
                    <a:bodyPr/>
                    <a:lstStyle/>
                    <a:p>
                      <a:pPr algn="ctr"/>
                      <a:r>
                        <a:rPr lang="en-US" sz="3600" dirty="0" smtClean="0"/>
                        <a:t>199</a:t>
                      </a:r>
                      <a:endParaRPr lang="en-US" sz="3600" dirty="0"/>
                    </a:p>
                  </a:txBody>
                  <a:tcPr marL="121920" marR="121920" anchor="ctr"/>
                </a:tc>
                <a:tc>
                  <a:txBody>
                    <a:bodyPr/>
                    <a:lstStyle/>
                    <a:p>
                      <a:pPr algn="ctr"/>
                      <a:r>
                        <a:rPr lang="en-US" sz="3600" dirty="0" smtClean="0"/>
                        <a:t>137</a:t>
                      </a:r>
                      <a:endParaRPr lang="en-US" sz="3600" dirty="0"/>
                    </a:p>
                  </a:txBody>
                  <a:tcPr marL="121920" marR="121920" anchor="ctr"/>
                </a:tc>
                <a:tc>
                  <a:txBody>
                    <a:bodyPr/>
                    <a:lstStyle/>
                    <a:p>
                      <a:pPr algn="ctr"/>
                      <a:r>
                        <a:rPr lang="en-US" sz="3600" dirty="0" smtClean="0"/>
                        <a:t>186</a:t>
                      </a:r>
                      <a:endParaRPr lang="en-US" sz="3600" dirty="0"/>
                    </a:p>
                  </a:txBody>
                  <a:tcPr marL="121920" marR="121920" anchor="ctr"/>
                </a:tc>
              </a:tr>
            </a:tbl>
          </a:graphicData>
        </a:graphic>
      </p:graphicFrame>
      <p:graphicFrame>
        <p:nvGraphicFramePr>
          <p:cNvPr id="30" name="Chart 29"/>
          <p:cNvGraphicFramePr/>
          <p:nvPr>
            <p:extLst>
              <p:ext uri="{D42A27DB-BD31-4B8C-83A1-F6EECF244321}">
                <p14:modId xmlns:p14="http://schemas.microsoft.com/office/powerpoint/2010/main" val="2291178913"/>
              </p:ext>
            </p:extLst>
          </p:nvPr>
        </p:nvGraphicFramePr>
        <p:xfrm>
          <a:off x="21137706" y="32019776"/>
          <a:ext cx="10770178" cy="8740607"/>
        </p:xfrm>
        <a:graphic>
          <a:graphicData uri="http://schemas.openxmlformats.org/drawingml/2006/chart">
            <c:chart xmlns:c="http://schemas.openxmlformats.org/drawingml/2006/chart" xmlns:r="http://schemas.openxmlformats.org/officeDocument/2006/relationships" r:id="rId6"/>
          </a:graphicData>
        </a:graphic>
      </p:graphicFrame>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180543" y="20684836"/>
            <a:ext cx="5426740" cy="5985164"/>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3872</TotalTime>
  <Words>1206</Words>
  <Application>Microsoft Office PowerPoint</Application>
  <PresentationFormat>Custom</PresentationFormat>
  <Paragraphs>98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48x48</dc:title>
  <dc:creator>Genigraphics 800.790.4001</dc:creator>
  <dc:description>To order poster prints visit us at www.genigraphics.com</dc:description>
  <cp:lastModifiedBy>Jay Larson</cp:lastModifiedBy>
  <cp:revision>52</cp:revision>
  <dcterms:created xsi:type="dcterms:W3CDTF">2008-05-03T03:01:56Z</dcterms:created>
  <dcterms:modified xsi:type="dcterms:W3CDTF">2015-09-10T22:17:01Z</dcterms:modified>
</cp:coreProperties>
</file>