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45720000" cy="27432000"/>
  <p:notesSz cx="7004050" cy="9283700"/>
  <p:defaultTextStyle>
    <a:defPPr>
      <a:defRPr lang="en-US"/>
    </a:defPPr>
    <a:lvl1pPr algn="l" rtl="0" fontAlgn="base">
      <a:spcBef>
        <a:spcPct val="0"/>
      </a:spcBef>
      <a:spcAft>
        <a:spcPct val="0"/>
      </a:spcAft>
      <a:defRPr sz="2800" kern="1200">
        <a:solidFill>
          <a:schemeClr val="tx1"/>
        </a:solidFill>
        <a:latin typeface="Arial" charset="0"/>
        <a:ea typeface="+mn-ea"/>
        <a:cs typeface="+mn-cs"/>
      </a:defRPr>
    </a:lvl1pPr>
    <a:lvl2pPr marL="457200" algn="l" rtl="0" fontAlgn="base">
      <a:spcBef>
        <a:spcPct val="0"/>
      </a:spcBef>
      <a:spcAft>
        <a:spcPct val="0"/>
      </a:spcAft>
      <a:defRPr sz="2800" kern="1200">
        <a:solidFill>
          <a:schemeClr val="tx1"/>
        </a:solidFill>
        <a:latin typeface="Arial" charset="0"/>
        <a:ea typeface="+mn-ea"/>
        <a:cs typeface="+mn-cs"/>
      </a:defRPr>
    </a:lvl2pPr>
    <a:lvl3pPr marL="914400" algn="l" rtl="0" fontAlgn="base">
      <a:spcBef>
        <a:spcPct val="0"/>
      </a:spcBef>
      <a:spcAft>
        <a:spcPct val="0"/>
      </a:spcAft>
      <a:defRPr sz="2800" kern="1200">
        <a:solidFill>
          <a:schemeClr val="tx1"/>
        </a:solidFill>
        <a:latin typeface="Arial" charset="0"/>
        <a:ea typeface="+mn-ea"/>
        <a:cs typeface="+mn-cs"/>
      </a:defRPr>
    </a:lvl3pPr>
    <a:lvl4pPr marL="1371600" algn="l" rtl="0" fontAlgn="base">
      <a:spcBef>
        <a:spcPct val="0"/>
      </a:spcBef>
      <a:spcAft>
        <a:spcPct val="0"/>
      </a:spcAft>
      <a:defRPr sz="2800" kern="1200">
        <a:solidFill>
          <a:schemeClr val="tx1"/>
        </a:solidFill>
        <a:latin typeface="Arial" charset="0"/>
        <a:ea typeface="+mn-ea"/>
        <a:cs typeface="+mn-cs"/>
      </a:defRPr>
    </a:lvl4pPr>
    <a:lvl5pPr marL="1828800" algn="l" rtl="0" fontAlgn="base">
      <a:spcBef>
        <a:spcPct val="0"/>
      </a:spcBef>
      <a:spcAft>
        <a:spcPct val="0"/>
      </a:spcAft>
      <a:defRPr sz="2800" kern="1200">
        <a:solidFill>
          <a:schemeClr val="tx1"/>
        </a:solidFill>
        <a:latin typeface="Arial" charset="0"/>
        <a:ea typeface="+mn-ea"/>
        <a:cs typeface="+mn-cs"/>
      </a:defRPr>
    </a:lvl5pPr>
    <a:lvl6pPr marL="2286000" algn="l" defTabSz="914400" rtl="0" eaLnBrk="1" latinLnBrk="0" hangingPunct="1">
      <a:defRPr sz="2800" kern="1200">
        <a:solidFill>
          <a:schemeClr val="tx1"/>
        </a:solidFill>
        <a:latin typeface="Arial" charset="0"/>
        <a:ea typeface="+mn-ea"/>
        <a:cs typeface="+mn-cs"/>
      </a:defRPr>
    </a:lvl6pPr>
    <a:lvl7pPr marL="2743200" algn="l" defTabSz="914400" rtl="0" eaLnBrk="1" latinLnBrk="0" hangingPunct="1">
      <a:defRPr sz="2800" kern="1200">
        <a:solidFill>
          <a:schemeClr val="tx1"/>
        </a:solidFill>
        <a:latin typeface="Arial" charset="0"/>
        <a:ea typeface="+mn-ea"/>
        <a:cs typeface="+mn-cs"/>
      </a:defRPr>
    </a:lvl7pPr>
    <a:lvl8pPr marL="3200400" algn="l" defTabSz="914400" rtl="0" eaLnBrk="1" latinLnBrk="0" hangingPunct="1">
      <a:defRPr sz="2800" kern="1200">
        <a:solidFill>
          <a:schemeClr val="tx1"/>
        </a:solidFill>
        <a:latin typeface="Arial" charset="0"/>
        <a:ea typeface="+mn-ea"/>
        <a:cs typeface="+mn-cs"/>
      </a:defRPr>
    </a:lvl8pPr>
    <a:lvl9pPr marL="3657600" algn="l" defTabSz="914400" rtl="0" eaLnBrk="1" latinLnBrk="0" hangingPunct="1">
      <a:defRPr sz="28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8640">
          <p15:clr>
            <a:srgbClr val="A4A3A4"/>
          </p15:clr>
        </p15:guide>
        <p15:guide id="2" pos="1440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DDDDD"/>
    <a:srgbClr val="003366"/>
    <a:srgbClr val="336699"/>
    <a:srgbClr val="990033"/>
    <a:srgbClr val="640021"/>
    <a:srgbClr val="EAEAEA"/>
    <a:srgbClr val="003A74"/>
    <a:srgbClr val="366E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60" autoAdjust="0"/>
    <p:restoredTop sz="94676" autoAdjust="0"/>
  </p:normalViewPr>
  <p:slideViewPr>
    <p:cSldViewPr>
      <p:cViewPr varScale="1">
        <p:scale>
          <a:sx n="20" d="100"/>
          <a:sy n="20" d="100"/>
        </p:scale>
        <p:origin x="1478" y="19"/>
      </p:cViewPr>
      <p:guideLst>
        <p:guide orient="horz" pos="8640"/>
        <p:guide pos="1440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34"/>
    </mc:Choice>
    <mc:Fallback>
      <c:style val="34"/>
    </mc:Fallback>
  </mc:AlternateContent>
  <c:chart>
    <c:autoTitleDeleted val="0"/>
    <c:plotArea>
      <c:layout/>
      <c:barChart>
        <c:barDir val="col"/>
        <c:grouping val="clustered"/>
        <c:varyColors val="0"/>
        <c:ser>
          <c:idx val="0"/>
          <c:order val="0"/>
          <c:tx>
            <c:strRef>
              <c:f>Sheet1!$B$1</c:f>
              <c:strCache>
                <c:ptCount val="1"/>
                <c:pt idx="0">
                  <c:v>Series 1</c:v>
                </c:pt>
              </c:strCache>
            </c:strRef>
          </c:tx>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103B-46EC-9A5B-7592BE7CD1DE}"/>
            </c:ext>
          </c:extLst>
        </c:ser>
        <c:ser>
          <c:idx val="1"/>
          <c:order val="1"/>
          <c:tx>
            <c:strRef>
              <c:f>Sheet1!$C$1</c:f>
              <c:strCache>
                <c:ptCount val="1"/>
                <c:pt idx="0">
                  <c:v>Series 2</c:v>
                </c:pt>
              </c:strCache>
            </c:strRef>
          </c:tx>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103B-46EC-9A5B-7592BE7CD1DE}"/>
            </c:ext>
          </c:extLst>
        </c:ser>
        <c:ser>
          <c:idx val="2"/>
          <c:order val="2"/>
          <c:tx>
            <c:strRef>
              <c:f>Sheet1!$D$1</c:f>
              <c:strCache>
                <c:ptCount val="1"/>
                <c:pt idx="0">
                  <c:v>Series 3</c:v>
                </c:pt>
              </c:strCache>
            </c:strRef>
          </c:tx>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3.4</c:v>
                </c:pt>
              </c:numCache>
            </c:numRef>
          </c:val>
          <c:extLst>
            <c:ext xmlns:c16="http://schemas.microsoft.com/office/drawing/2014/chart" uri="{C3380CC4-5D6E-409C-BE32-E72D297353CC}">
              <c16:uniqueId val="{00000002-103B-46EC-9A5B-7592BE7CD1DE}"/>
            </c:ext>
          </c:extLst>
        </c:ser>
        <c:dLbls>
          <c:showLegendKey val="0"/>
          <c:showVal val="0"/>
          <c:showCatName val="0"/>
          <c:showSerName val="0"/>
          <c:showPercent val="0"/>
          <c:showBubbleSize val="0"/>
        </c:dLbls>
        <c:gapWidth val="150"/>
        <c:axId val="95094656"/>
        <c:axId val="95096192"/>
      </c:barChart>
      <c:catAx>
        <c:axId val="95094656"/>
        <c:scaling>
          <c:orientation val="minMax"/>
        </c:scaling>
        <c:delete val="0"/>
        <c:axPos val="b"/>
        <c:numFmt formatCode="General" sourceLinked="0"/>
        <c:majorTickMark val="out"/>
        <c:minorTickMark val="none"/>
        <c:tickLblPos val="nextTo"/>
        <c:crossAx val="95096192"/>
        <c:crosses val="autoZero"/>
        <c:auto val="1"/>
        <c:lblAlgn val="ctr"/>
        <c:lblOffset val="100"/>
        <c:noMultiLvlLbl val="0"/>
      </c:catAx>
      <c:valAx>
        <c:axId val="95096192"/>
        <c:scaling>
          <c:orientation val="minMax"/>
        </c:scaling>
        <c:delete val="0"/>
        <c:axPos val="l"/>
        <c:majorGridlines/>
        <c:numFmt formatCode="General" sourceLinked="1"/>
        <c:majorTickMark val="out"/>
        <c:minorTickMark val="none"/>
        <c:tickLblPos val="nextTo"/>
        <c:crossAx val="95094656"/>
        <c:crosses val="autoZero"/>
        <c:crossBetween val="between"/>
      </c:valAx>
    </c:plotArea>
    <c:legend>
      <c:legendPos val="r"/>
      <c:overlay val="0"/>
    </c:legend>
    <c:plotVisOnly val="1"/>
    <c:dispBlanksAs val="gap"/>
    <c:showDLblsOverMax val="0"/>
  </c:chart>
  <c:txPr>
    <a:bodyPr/>
    <a:lstStyle/>
    <a:p>
      <a:pPr>
        <a:defRPr sz="2400"/>
      </a:pPr>
      <a:endParaRPr lang="en-US"/>
    </a:p>
  </c:txPr>
  <c:externalData r:id="rId1">
    <c:autoUpdate val="0"/>
  </c:externalData>
</c:chartSpace>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Instructions"/>
          <p:cNvSpPr/>
          <p:nvPr userDrawn="1"/>
        </p:nvSpPr>
        <p:spPr>
          <a:xfrm>
            <a:off x="-9144000" y="0"/>
            <a:ext cx="8686800" cy="27432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63222" tIns="163222" rIns="163222" bIns="163222"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1715"/>
              </a:spcAft>
            </a:pPr>
            <a:r>
              <a:rPr lang="en-US" sz="6000" dirty="0">
                <a:solidFill>
                  <a:srgbClr val="7F7F7F"/>
                </a:solidFill>
                <a:latin typeface="Calibri" pitchFamily="34" charset="0"/>
                <a:cs typeface="Calibri" panose="020F0502020204030204" pitchFamily="34" charset="0"/>
              </a:rPr>
              <a:t>Poster Print Size:</a:t>
            </a:r>
            <a:endParaRPr sz="6000" dirty="0">
              <a:solidFill>
                <a:srgbClr val="7F7F7F"/>
              </a:solidFill>
              <a:latin typeface="Calibri" pitchFamily="34" charset="0"/>
              <a:cs typeface="Calibri" panose="020F0502020204030204" pitchFamily="34" charset="0"/>
            </a:endParaRPr>
          </a:p>
          <a:p>
            <a:pPr lvl="0">
              <a:spcBef>
                <a:spcPts val="0"/>
              </a:spcBef>
              <a:spcAft>
                <a:spcPts val="1715"/>
              </a:spcAft>
            </a:pPr>
            <a:r>
              <a:rPr lang="en-US" sz="4000" dirty="0">
                <a:solidFill>
                  <a:srgbClr val="7F7F7F"/>
                </a:solidFill>
                <a:latin typeface="Calibri" pitchFamily="34" charset="0"/>
                <a:cs typeface="Calibri" panose="020F0502020204030204" pitchFamily="34" charset="0"/>
              </a:rPr>
              <a:t>This poster template is 30” high by 50” wide and is printed at 120% for a 36” high by 60” wide poster. It can be used to print any poster with a 3:5 aspect ratio.</a:t>
            </a:r>
          </a:p>
          <a:p>
            <a:pPr lvl="0">
              <a:spcBef>
                <a:spcPts val="0"/>
              </a:spcBef>
              <a:spcAft>
                <a:spcPts val="1715"/>
              </a:spcAft>
            </a:pPr>
            <a:r>
              <a:rPr lang="en-US" sz="6000" dirty="0">
                <a:solidFill>
                  <a:srgbClr val="7F7F7F"/>
                </a:solidFill>
                <a:latin typeface="Calibri" pitchFamily="34" charset="0"/>
                <a:cs typeface="Calibri" panose="020F0502020204030204" pitchFamily="34" charset="0"/>
              </a:rPr>
              <a:t>Placeholders</a:t>
            </a:r>
            <a:r>
              <a:rPr sz="6000" dirty="0">
                <a:solidFill>
                  <a:srgbClr val="7F7F7F"/>
                </a:solidFill>
                <a:latin typeface="Calibri" pitchFamily="34" charset="0"/>
                <a:cs typeface="Calibri" panose="020F0502020204030204" pitchFamily="34" charset="0"/>
              </a:rPr>
              <a:t>:</a:t>
            </a:r>
          </a:p>
          <a:p>
            <a:pPr lvl="0">
              <a:spcBef>
                <a:spcPts val="0"/>
              </a:spcBef>
              <a:spcAft>
                <a:spcPts val="1715"/>
              </a:spcAft>
            </a:pPr>
            <a:r>
              <a:rPr sz="4000" dirty="0">
                <a:solidFill>
                  <a:srgbClr val="7F7F7F"/>
                </a:solidFill>
                <a:latin typeface="Calibri" pitchFamily="34" charset="0"/>
                <a:cs typeface="Calibri" panose="020F0502020204030204" pitchFamily="34" charset="0"/>
              </a:rPr>
              <a:t>The </a:t>
            </a:r>
            <a:r>
              <a:rPr lang="en-US" sz="4000" dirty="0">
                <a:solidFill>
                  <a:srgbClr val="7F7F7F"/>
                </a:solidFill>
                <a:latin typeface="Calibri" pitchFamily="34" charset="0"/>
                <a:cs typeface="Calibri" panose="020F0502020204030204" pitchFamily="34" charset="0"/>
              </a:rPr>
              <a:t>various elements included</a:t>
            </a:r>
            <a:r>
              <a:rPr sz="4000" dirty="0">
                <a:solidFill>
                  <a:srgbClr val="7F7F7F"/>
                </a:solidFill>
                <a:latin typeface="Calibri" pitchFamily="34" charset="0"/>
                <a:cs typeface="Calibri" panose="020F0502020204030204" pitchFamily="34" charset="0"/>
              </a:rPr>
              <a:t> in this </a:t>
            </a:r>
            <a:r>
              <a:rPr lang="en-US" sz="4000" dirty="0">
                <a:solidFill>
                  <a:srgbClr val="7F7F7F"/>
                </a:solidFill>
                <a:latin typeface="Calibri" pitchFamily="34" charset="0"/>
                <a:cs typeface="Calibri" panose="020F0502020204030204" pitchFamily="34" charset="0"/>
              </a:rPr>
              <a:t>poster are ones</a:t>
            </a:r>
            <a:r>
              <a:rPr lang="en-US" sz="4000" baseline="0" dirty="0">
                <a:solidFill>
                  <a:srgbClr val="7F7F7F"/>
                </a:solidFill>
                <a:latin typeface="Calibri" pitchFamily="34" charset="0"/>
                <a:cs typeface="Calibri" panose="020F0502020204030204" pitchFamily="34" charset="0"/>
              </a:rPr>
              <a:t> we often see in medical, research, and scientific posters.</a:t>
            </a:r>
            <a:r>
              <a:rPr sz="4000" dirty="0">
                <a:solidFill>
                  <a:srgbClr val="7F7F7F"/>
                </a:solidFill>
                <a:latin typeface="Calibri" pitchFamily="34" charset="0"/>
                <a:cs typeface="Calibri" panose="020F0502020204030204" pitchFamily="34" charset="0"/>
              </a:rPr>
              <a:t> </a:t>
            </a:r>
            <a:r>
              <a:rPr lang="en-US" sz="4000" dirty="0">
                <a:solidFill>
                  <a:srgbClr val="7F7F7F"/>
                </a:solidFill>
                <a:latin typeface="Calibri" pitchFamily="34" charset="0"/>
                <a:cs typeface="Calibri" panose="020F0502020204030204" pitchFamily="34" charset="0"/>
              </a:rPr>
              <a:t>Feel</a:t>
            </a:r>
            <a:r>
              <a:rPr lang="en-US" sz="4000" baseline="0" dirty="0">
                <a:solidFill>
                  <a:srgbClr val="7F7F7F"/>
                </a:solidFill>
                <a:latin typeface="Calibri" pitchFamily="34" charset="0"/>
                <a:cs typeface="Calibri" panose="020F0502020204030204" pitchFamily="34" charset="0"/>
              </a:rPr>
              <a:t> free to edit, move,  add, and delete items, or change the layout to suit your needs. Always check with your conference organizer for specific requirements.</a:t>
            </a:r>
          </a:p>
          <a:p>
            <a:pPr lvl="0">
              <a:spcBef>
                <a:spcPts val="0"/>
              </a:spcBef>
              <a:spcAft>
                <a:spcPts val="1715"/>
              </a:spcAft>
            </a:pPr>
            <a:r>
              <a:rPr lang="en-US" sz="6000" dirty="0">
                <a:solidFill>
                  <a:srgbClr val="7F7F7F"/>
                </a:solidFill>
                <a:latin typeface="Calibri" pitchFamily="34" charset="0"/>
                <a:cs typeface="Calibri" panose="020F0502020204030204" pitchFamily="34" charset="0"/>
              </a:rPr>
              <a:t>Image</a:t>
            </a:r>
            <a:r>
              <a:rPr lang="en-US" sz="6000" baseline="0" dirty="0">
                <a:solidFill>
                  <a:srgbClr val="7F7F7F"/>
                </a:solidFill>
                <a:latin typeface="Calibri" pitchFamily="34" charset="0"/>
                <a:cs typeface="Calibri" panose="020F0502020204030204" pitchFamily="34" charset="0"/>
              </a:rPr>
              <a:t> Quality</a:t>
            </a:r>
            <a:r>
              <a:rPr lang="en-US" sz="6000" dirty="0">
                <a:solidFill>
                  <a:srgbClr val="7F7F7F"/>
                </a:solidFill>
                <a:latin typeface="Calibri" pitchFamily="34" charset="0"/>
                <a:cs typeface="Calibri" panose="020F0502020204030204" pitchFamily="34" charset="0"/>
              </a:rPr>
              <a:t>:</a:t>
            </a:r>
          </a:p>
          <a:p>
            <a:pPr lvl="0">
              <a:spcBef>
                <a:spcPts val="0"/>
              </a:spcBef>
              <a:spcAft>
                <a:spcPts val="1715"/>
              </a:spcAft>
            </a:pPr>
            <a:r>
              <a:rPr lang="en-US" sz="4000" dirty="0">
                <a:solidFill>
                  <a:srgbClr val="7F7F7F"/>
                </a:solidFill>
                <a:latin typeface="Calibri" pitchFamily="34" charset="0"/>
                <a:cs typeface="Calibri" panose="020F0502020204030204" pitchFamily="34" charset="0"/>
              </a:rPr>
              <a:t>You can place digital photos or logo art in your poster file by selecting the </a:t>
            </a:r>
            <a:r>
              <a:rPr lang="en-US" sz="4000" b="1" dirty="0">
                <a:solidFill>
                  <a:srgbClr val="7F7F7F"/>
                </a:solidFill>
                <a:latin typeface="Calibri" pitchFamily="34" charset="0"/>
                <a:cs typeface="Calibri" panose="020F0502020204030204" pitchFamily="34" charset="0"/>
              </a:rPr>
              <a:t>Insert, Picture</a:t>
            </a:r>
            <a:r>
              <a:rPr lang="en-US" sz="4000" dirty="0">
                <a:solidFill>
                  <a:srgbClr val="7F7F7F"/>
                </a:solidFill>
                <a:latin typeface="Calibri" pitchFamily="34" charset="0"/>
                <a:cs typeface="Calibri" panose="020F0502020204030204" pitchFamily="34" charset="0"/>
              </a:rPr>
              <a:t> command, or by using standard copy &amp; paste. For best results, all graphic elements should be at least </a:t>
            </a:r>
            <a:r>
              <a:rPr lang="en-US" sz="4000" b="1" dirty="0">
                <a:solidFill>
                  <a:srgbClr val="7F7F7F"/>
                </a:solidFill>
                <a:latin typeface="Calibri" pitchFamily="34" charset="0"/>
                <a:cs typeface="Calibri" panose="020F0502020204030204" pitchFamily="34" charset="0"/>
              </a:rPr>
              <a:t>150-200 pixels per inch in their final printed size</a:t>
            </a:r>
            <a:r>
              <a:rPr lang="en-US" sz="4000" dirty="0">
                <a:solidFill>
                  <a:srgbClr val="7F7F7F"/>
                </a:solidFill>
                <a:latin typeface="Calibri" pitchFamily="34" charset="0"/>
                <a:cs typeface="Calibri" panose="020F0502020204030204" pitchFamily="34" charset="0"/>
              </a:rPr>
              <a:t>. For instance, a 1600 x 1200 pixel</a:t>
            </a:r>
            <a:r>
              <a:rPr lang="en-US" sz="4000" baseline="0" dirty="0">
                <a:solidFill>
                  <a:srgbClr val="7F7F7F"/>
                </a:solidFill>
                <a:latin typeface="Calibri" pitchFamily="34" charset="0"/>
                <a:cs typeface="Calibri" panose="020F0502020204030204" pitchFamily="34" charset="0"/>
              </a:rPr>
              <a:t> photo will usually look fine up to </a:t>
            </a:r>
            <a:r>
              <a:rPr lang="en-US" sz="4000" dirty="0">
                <a:solidFill>
                  <a:srgbClr val="7F7F7F"/>
                </a:solidFill>
                <a:latin typeface="Calibri" pitchFamily="34" charset="0"/>
                <a:cs typeface="Calibri" panose="020F0502020204030204" pitchFamily="34" charset="0"/>
              </a:rPr>
              <a:t>8“-10” wide on your printed poster.</a:t>
            </a:r>
          </a:p>
          <a:p>
            <a:pPr lvl="0">
              <a:spcBef>
                <a:spcPts val="0"/>
              </a:spcBef>
              <a:spcAft>
                <a:spcPts val="1715"/>
              </a:spcAft>
            </a:pPr>
            <a:r>
              <a:rPr lang="en-US" sz="4000" dirty="0">
                <a:solidFill>
                  <a:srgbClr val="7F7F7F"/>
                </a:solidFill>
                <a:latin typeface="Calibri" pitchFamily="34" charset="0"/>
                <a:cs typeface="Calibri" panose="020F0502020204030204" pitchFamily="34" charset="0"/>
              </a:rPr>
              <a:t>To preview the print quality of images, select a magnification of 100% when previewing your poster. This will give you a good idea of what it will look like in print. If you are laying out a large poster and using half-scale dimensions, be sure to preview your graphics at 200% to see them at their final printed size.</a:t>
            </a:r>
          </a:p>
          <a:p>
            <a:pPr lvl="0">
              <a:spcBef>
                <a:spcPts val="0"/>
              </a:spcBef>
              <a:spcAft>
                <a:spcPts val="1715"/>
              </a:spcAft>
            </a:pPr>
            <a:r>
              <a:rPr lang="en-US" sz="4000" dirty="0">
                <a:solidFill>
                  <a:srgbClr val="7F7F7F"/>
                </a:solidFill>
                <a:latin typeface="Calibri" pitchFamily="34" charset="0"/>
                <a:cs typeface="Calibri" panose="020F0502020204030204" pitchFamily="34" charset="0"/>
              </a:rPr>
              <a:t>Please note that graphics from websites (such as the logo on your hospital's or university's home page) will only be 72dpi and not suitable for printing.</a:t>
            </a:r>
          </a:p>
          <a:p>
            <a:pPr lvl="0" algn="ctr">
              <a:spcBef>
                <a:spcPts val="0"/>
              </a:spcBef>
              <a:spcAft>
                <a:spcPts val="1715"/>
              </a:spcAft>
            </a:pPr>
            <a:br>
              <a:rPr lang="en-US" sz="2800" dirty="0">
                <a:solidFill>
                  <a:srgbClr val="7F7F7F"/>
                </a:solidFill>
                <a:latin typeface="Calibri" pitchFamily="34" charset="0"/>
                <a:cs typeface="Calibri" panose="020F0502020204030204" pitchFamily="34" charset="0"/>
              </a:rPr>
            </a:br>
            <a:r>
              <a:rPr lang="en-US" sz="2800" dirty="0">
                <a:solidFill>
                  <a:srgbClr val="7F7F7F"/>
                </a:solidFill>
                <a:latin typeface="Calibri" pitchFamily="34" charset="0"/>
                <a:cs typeface="Calibri" panose="020F0502020204030204" pitchFamily="34" charset="0"/>
              </a:rPr>
              <a:t>[This sidebar area does not print.]</a:t>
            </a:r>
          </a:p>
        </p:txBody>
      </p:sp>
      <p:grpSp>
        <p:nvGrpSpPr>
          <p:cNvPr id="5" name="Group 4"/>
          <p:cNvGrpSpPr/>
          <p:nvPr userDrawn="1"/>
        </p:nvGrpSpPr>
        <p:grpSpPr>
          <a:xfrm>
            <a:off x="46177200" y="0"/>
            <a:ext cx="8686800" cy="27432000"/>
            <a:chOff x="33832800" y="0"/>
            <a:chExt cx="12801600" cy="43891200"/>
          </a:xfrm>
        </p:grpSpPr>
        <p:sp>
          <p:nvSpPr>
            <p:cNvPr id="6" name="Instructions"/>
            <p:cNvSpPr/>
            <p:nvPr userDrawn="1"/>
          </p:nvSpPr>
          <p:spPr>
            <a:xfrm>
              <a:off x="33832800" y="0"/>
              <a:ext cx="12801600" cy="43891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1715"/>
                </a:spcAft>
              </a:pPr>
              <a:r>
                <a:rPr lang="en-US" sz="6000" dirty="0">
                  <a:solidFill>
                    <a:schemeClr val="bg1">
                      <a:lumMod val="50000"/>
                    </a:schemeClr>
                  </a:solidFill>
                  <a:latin typeface="Calibri" pitchFamily="34" charset="0"/>
                  <a:cs typeface="Calibri" panose="020F0502020204030204" pitchFamily="34" charset="0"/>
                </a:rPr>
                <a:t>Change</a:t>
              </a:r>
              <a:r>
                <a:rPr lang="en-US" sz="6000" baseline="0" dirty="0">
                  <a:solidFill>
                    <a:schemeClr val="bg1">
                      <a:lumMod val="50000"/>
                    </a:schemeClr>
                  </a:solidFill>
                  <a:latin typeface="Calibri" pitchFamily="34" charset="0"/>
                  <a:cs typeface="Calibri" panose="020F0502020204030204" pitchFamily="34" charset="0"/>
                </a:rPr>
                <a:t> Color Theme</a:t>
              </a:r>
              <a:r>
                <a:rPr lang="en-US" sz="6000" dirty="0">
                  <a:solidFill>
                    <a:schemeClr val="bg1">
                      <a:lumMod val="50000"/>
                    </a:schemeClr>
                  </a:solidFill>
                  <a:latin typeface="Calibri" pitchFamily="34" charset="0"/>
                  <a:cs typeface="Calibri" panose="020F0502020204030204" pitchFamily="34" charset="0"/>
                </a:rPr>
                <a:t>:</a:t>
              </a:r>
              <a:endParaRPr sz="6000" dirty="0">
                <a:solidFill>
                  <a:schemeClr val="bg1">
                    <a:lumMod val="50000"/>
                  </a:schemeClr>
                </a:solidFill>
                <a:latin typeface="Calibri" pitchFamily="34" charset="0"/>
                <a:cs typeface="Calibri" panose="020F0502020204030204" pitchFamily="34" charset="0"/>
              </a:endParaRPr>
            </a:p>
            <a:p>
              <a:pPr lvl="0">
                <a:spcBef>
                  <a:spcPts val="0"/>
                </a:spcBef>
                <a:spcAft>
                  <a:spcPts val="1715"/>
                </a:spcAft>
              </a:pPr>
              <a:r>
                <a:rPr lang="en-US" sz="4000" dirty="0">
                  <a:solidFill>
                    <a:schemeClr val="bg1">
                      <a:lumMod val="50000"/>
                    </a:schemeClr>
                  </a:solidFill>
                  <a:latin typeface="Calibri" pitchFamily="34" charset="0"/>
                  <a:cs typeface="Calibri" panose="020F0502020204030204" pitchFamily="34" charset="0"/>
                </a:rPr>
                <a:t>This template is designed to use the built-in color themes in</a:t>
              </a:r>
              <a:r>
                <a:rPr lang="en-US" sz="4000" baseline="0" dirty="0">
                  <a:solidFill>
                    <a:schemeClr val="bg1">
                      <a:lumMod val="50000"/>
                    </a:schemeClr>
                  </a:solidFill>
                  <a:latin typeface="Calibri" pitchFamily="34" charset="0"/>
                  <a:cs typeface="Calibri" panose="020F0502020204030204" pitchFamily="34" charset="0"/>
                </a:rPr>
                <a:t> the newer versions of PowerPoint.</a:t>
              </a:r>
            </a:p>
            <a:p>
              <a:pPr lvl="0">
                <a:spcBef>
                  <a:spcPts val="0"/>
                </a:spcBef>
                <a:spcAft>
                  <a:spcPts val="1715"/>
                </a:spcAft>
              </a:pPr>
              <a:r>
                <a:rPr lang="en-US" sz="4000" baseline="0" dirty="0">
                  <a:solidFill>
                    <a:schemeClr val="bg1">
                      <a:lumMod val="50000"/>
                    </a:schemeClr>
                  </a:solidFill>
                  <a:latin typeface="Calibri" pitchFamily="34" charset="0"/>
                  <a:cs typeface="Calibri" panose="020F0502020204030204" pitchFamily="34" charset="0"/>
                </a:rPr>
                <a:t>To change the color theme, select the </a:t>
              </a:r>
              <a:r>
                <a:rPr lang="en-US" sz="4000" b="1" baseline="0" dirty="0">
                  <a:solidFill>
                    <a:schemeClr val="bg1">
                      <a:lumMod val="50000"/>
                    </a:schemeClr>
                  </a:solidFill>
                  <a:latin typeface="Calibri" pitchFamily="34" charset="0"/>
                  <a:cs typeface="Calibri" panose="020F0502020204030204" pitchFamily="34" charset="0"/>
                </a:rPr>
                <a:t>Design</a:t>
              </a:r>
              <a:r>
                <a:rPr lang="en-US" sz="4000" baseline="0" dirty="0">
                  <a:solidFill>
                    <a:schemeClr val="bg1">
                      <a:lumMod val="50000"/>
                    </a:schemeClr>
                  </a:solidFill>
                  <a:latin typeface="Calibri" pitchFamily="34" charset="0"/>
                  <a:cs typeface="Calibri" panose="020F0502020204030204" pitchFamily="34" charset="0"/>
                </a:rPr>
                <a:t> tab, then select the </a:t>
              </a:r>
              <a:r>
                <a:rPr lang="en-US" sz="4000" b="1" baseline="0" dirty="0">
                  <a:solidFill>
                    <a:schemeClr val="bg1">
                      <a:lumMod val="50000"/>
                    </a:schemeClr>
                  </a:solidFill>
                  <a:latin typeface="Calibri" pitchFamily="34" charset="0"/>
                  <a:cs typeface="Calibri" panose="020F0502020204030204" pitchFamily="34" charset="0"/>
                </a:rPr>
                <a:t>Colors</a:t>
              </a:r>
              <a:r>
                <a:rPr lang="en-US" sz="4000" baseline="0" dirty="0">
                  <a:solidFill>
                    <a:schemeClr val="bg1">
                      <a:lumMod val="50000"/>
                    </a:schemeClr>
                  </a:solidFill>
                  <a:latin typeface="Calibri" pitchFamily="34" charset="0"/>
                  <a:cs typeface="Calibri" panose="020F0502020204030204" pitchFamily="34" charset="0"/>
                </a:rPr>
                <a:t> drop-down list.</a:t>
              </a:r>
            </a:p>
            <a:p>
              <a:pPr lvl="0">
                <a:spcBef>
                  <a:spcPts val="0"/>
                </a:spcBef>
                <a:spcAft>
                  <a:spcPts val="1715"/>
                </a:spcAft>
              </a:pPr>
              <a:endParaRPr lang="en-US" sz="4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715"/>
                </a:spcAft>
              </a:pPr>
              <a:endParaRPr lang="en-US" sz="4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715"/>
                </a:spcAft>
              </a:pPr>
              <a:endParaRPr lang="en-US" sz="4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715"/>
                </a:spcAft>
              </a:pPr>
              <a:endParaRPr lang="en-US" sz="4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715"/>
                </a:spcAft>
              </a:pPr>
              <a:endParaRPr lang="en-US" sz="4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715"/>
                </a:spcAft>
              </a:pPr>
              <a:endParaRPr lang="en-US" sz="4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715"/>
                </a:spcAft>
              </a:pPr>
              <a:endParaRPr lang="en-US" sz="4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715"/>
                </a:spcAft>
              </a:pPr>
              <a:endParaRPr lang="en-US" sz="4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715"/>
                </a:spcAft>
              </a:pPr>
              <a:endParaRPr lang="en-US" sz="4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715"/>
                </a:spcAft>
              </a:pPr>
              <a:r>
                <a:rPr lang="en-US" sz="4000" baseline="0" dirty="0">
                  <a:solidFill>
                    <a:schemeClr val="bg1">
                      <a:lumMod val="50000"/>
                    </a:schemeClr>
                  </a:solidFill>
                  <a:latin typeface="Calibri" pitchFamily="34" charset="0"/>
                  <a:cs typeface="Calibri" panose="020F0502020204030204" pitchFamily="34" charset="0"/>
                </a:rPr>
                <a:t>The default color theme for this template is “Office”, so you can always return to that after trying some of the alternatives.</a:t>
              </a:r>
            </a:p>
            <a:p>
              <a:pPr lvl="0">
                <a:spcBef>
                  <a:spcPts val="0"/>
                </a:spcBef>
                <a:spcAft>
                  <a:spcPts val="1715"/>
                </a:spcAft>
              </a:pPr>
              <a:r>
                <a:rPr lang="en-US" sz="6000" dirty="0">
                  <a:solidFill>
                    <a:schemeClr val="bg1">
                      <a:lumMod val="50000"/>
                    </a:schemeClr>
                  </a:solidFill>
                  <a:latin typeface="Calibri" pitchFamily="34" charset="0"/>
                  <a:cs typeface="Calibri" panose="020F0502020204030204" pitchFamily="34" charset="0"/>
                </a:rPr>
                <a:t>Printing Your Poster:</a:t>
              </a:r>
            </a:p>
            <a:p>
              <a:pPr lvl="0">
                <a:spcBef>
                  <a:spcPts val="0"/>
                </a:spcBef>
                <a:spcAft>
                  <a:spcPts val="1715"/>
                </a:spcAft>
              </a:pPr>
              <a:r>
                <a:rPr lang="en-US" sz="4000" dirty="0">
                  <a:solidFill>
                    <a:schemeClr val="bg1">
                      <a:lumMod val="50000"/>
                    </a:schemeClr>
                  </a:solidFill>
                  <a:latin typeface="Calibri" pitchFamily="34" charset="0"/>
                  <a:cs typeface="Calibri" panose="020F0502020204030204" pitchFamily="34" charset="0"/>
                </a:rPr>
                <a:t>Once your poster file is ready, visit</a:t>
              </a:r>
              <a:r>
                <a:rPr lang="en-US" sz="4000" baseline="0" dirty="0">
                  <a:solidFill>
                    <a:schemeClr val="bg1">
                      <a:lumMod val="50000"/>
                    </a:schemeClr>
                  </a:solidFill>
                  <a:latin typeface="Calibri" pitchFamily="34" charset="0"/>
                  <a:cs typeface="Calibri" panose="020F0502020204030204" pitchFamily="34" charset="0"/>
                </a:rPr>
                <a:t> </a:t>
              </a:r>
              <a:r>
                <a:rPr lang="en-US" sz="4000" b="1" baseline="0" dirty="0">
                  <a:solidFill>
                    <a:schemeClr val="bg1">
                      <a:lumMod val="50000"/>
                    </a:schemeClr>
                  </a:solidFill>
                  <a:latin typeface="Calibri" pitchFamily="34" charset="0"/>
                  <a:cs typeface="Calibri" panose="020F0502020204030204" pitchFamily="34" charset="0"/>
                </a:rPr>
                <a:t>www.genigraphics.com</a:t>
              </a:r>
              <a:r>
                <a:rPr lang="en-US" sz="4000" baseline="0" dirty="0">
                  <a:solidFill>
                    <a:schemeClr val="bg1">
                      <a:lumMod val="50000"/>
                    </a:schemeClr>
                  </a:solidFill>
                  <a:latin typeface="Calibri" pitchFamily="34" charset="0"/>
                  <a:cs typeface="Calibri" panose="020F0502020204030204" pitchFamily="34" charset="0"/>
                </a:rPr>
                <a:t> to order a high-quality, affordable poster print. Every order receives a free design review and we can deliver as fast as next business day within the US and Canada. </a:t>
              </a:r>
            </a:p>
            <a:p>
              <a:pPr lvl="0">
                <a:spcBef>
                  <a:spcPts val="0"/>
                </a:spcBef>
                <a:spcAft>
                  <a:spcPts val="1715"/>
                </a:spcAft>
              </a:pPr>
              <a:r>
                <a:rPr lang="en-US" sz="4000" baseline="0" dirty="0">
                  <a:solidFill>
                    <a:schemeClr val="bg1">
                      <a:lumMod val="50000"/>
                    </a:schemeClr>
                  </a:solidFill>
                  <a:latin typeface="Calibri" pitchFamily="34" charset="0"/>
                  <a:cs typeface="Calibri" panose="020F0502020204030204" pitchFamily="34" charset="0"/>
                </a:rPr>
                <a:t>Genigraphics® has been producing output from PowerPoint® longer than anyone in the industry; dating back to when we helped Microsoft® design the PowerPoint® software. </a:t>
              </a:r>
            </a:p>
            <a:p>
              <a:pPr lvl="0">
                <a:spcBef>
                  <a:spcPts val="0"/>
                </a:spcBef>
                <a:spcAft>
                  <a:spcPts val="0"/>
                </a:spcAft>
              </a:pPr>
              <a:endParaRPr lang="en-US" sz="4000" baseline="0" dirty="0">
                <a:solidFill>
                  <a:schemeClr val="bg1">
                    <a:lumMod val="50000"/>
                  </a:schemeClr>
                </a:solidFill>
                <a:latin typeface="Calibri" pitchFamily="34" charset="0"/>
                <a:cs typeface="Calibri" panose="020F0502020204030204" pitchFamily="34" charset="0"/>
              </a:endParaRPr>
            </a:p>
            <a:p>
              <a:pPr lvl="0" algn="ctr">
                <a:spcBef>
                  <a:spcPts val="0"/>
                </a:spcBef>
                <a:spcAft>
                  <a:spcPts val="0"/>
                </a:spcAft>
              </a:pPr>
              <a:r>
                <a:rPr lang="en-US" sz="4000" baseline="0" dirty="0">
                  <a:solidFill>
                    <a:schemeClr val="bg1">
                      <a:lumMod val="50000"/>
                    </a:schemeClr>
                  </a:solidFill>
                  <a:latin typeface="Calibri" pitchFamily="34" charset="0"/>
                  <a:cs typeface="Calibri" panose="020F0502020204030204" pitchFamily="34" charset="0"/>
                </a:rPr>
                <a:t>US and Canada:  1-800-790-4001</a:t>
              </a:r>
              <a:br>
                <a:rPr lang="en-US" sz="4000" baseline="0" dirty="0">
                  <a:solidFill>
                    <a:schemeClr val="bg1">
                      <a:lumMod val="50000"/>
                    </a:schemeClr>
                  </a:solidFill>
                  <a:latin typeface="Calibri" pitchFamily="34" charset="0"/>
                  <a:cs typeface="Calibri" panose="020F0502020204030204" pitchFamily="34" charset="0"/>
                </a:rPr>
              </a:br>
              <a:r>
                <a:rPr lang="en-US" sz="4000" baseline="0" dirty="0">
                  <a:solidFill>
                    <a:schemeClr val="bg1">
                      <a:lumMod val="50000"/>
                    </a:schemeClr>
                  </a:solidFill>
                  <a:latin typeface="Calibri" pitchFamily="34" charset="0"/>
                  <a:cs typeface="Calibri" panose="020F0502020204030204" pitchFamily="34" charset="0"/>
                </a:rPr>
                <a:t>Email: info@genigraphics.com</a:t>
              </a:r>
            </a:p>
            <a:p>
              <a:pPr lvl="0" algn="ctr">
                <a:spcBef>
                  <a:spcPts val="0"/>
                </a:spcBef>
                <a:spcAft>
                  <a:spcPts val="0"/>
                </a:spcAft>
              </a:pPr>
              <a:br>
                <a:rPr lang="en-US" sz="2800" dirty="0">
                  <a:solidFill>
                    <a:schemeClr val="bg1">
                      <a:lumMod val="50000"/>
                    </a:schemeClr>
                  </a:solidFill>
                  <a:latin typeface="Calibri" pitchFamily="34" charset="0"/>
                  <a:cs typeface="Calibri" panose="020F0502020204030204" pitchFamily="34" charset="0"/>
                </a:rPr>
              </a:br>
              <a:r>
                <a:rPr lang="en-US" sz="2800" dirty="0">
                  <a:solidFill>
                    <a:schemeClr val="bg1">
                      <a:lumMod val="50000"/>
                    </a:schemeClr>
                  </a:solidFill>
                  <a:latin typeface="Calibri" pitchFamily="34" charset="0"/>
                  <a:cs typeface="Calibri" panose="020F0502020204030204" pitchFamily="34" charset="0"/>
                </a:rPr>
                <a:t>[This sidebar area does not print.]</a:t>
              </a:r>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281342" y="9626034"/>
              <a:ext cx="11904515" cy="10246926"/>
            </a:xfrm>
            <a:prstGeom prst="rect">
              <a:avLst/>
            </a:prstGeom>
          </p:spPr>
        </p:pic>
      </p:grpSp>
    </p:spTree>
    <p:extLst>
      <p:ext uri="{BB962C8B-B14F-4D97-AF65-F5344CB8AC3E}">
        <p14:creationId xmlns:p14="http://schemas.microsoft.com/office/powerpoint/2010/main" val="54995051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1" name="Rectangle 7"/>
          <p:cNvSpPr>
            <a:spLocks noChangeArrowheads="1"/>
          </p:cNvSpPr>
          <p:nvPr userDrawn="1"/>
        </p:nvSpPr>
        <p:spPr bwMode="auto">
          <a:xfrm>
            <a:off x="0" y="4568825"/>
            <a:ext cx="7086600" cy="22860000"/>
          </a:xfrm>
          <a:prstGeom prst="rect">
            <a:avLst/>
          </a:prstGeom>
          <a:solidFill>
            <a:schemeClr val="accent1">
              <a:lumMod val="75000"/>
            </a:schemeClr>
          </a:solidFill>
          <a:ln>
            <a:noFill/>
          </a:ln>
          <a:effectLst/>
        </p:spPr>
        <p:txBody>
          <a:bodyPr wrap="none" lIns="457200" tIns="228600" rIns="457200" bIns="457200"/>
          <a:lstStyle/>
          <a:p>
            <a:pPr algn="ctr" defTabSz="4389438"/>
            <a:endParaRPr lang="en-US" sz="4800" dirty="0">
              <a:latin typeface="Calibri" pitchFamily="34" charset="0"/>
            </a:endParaRPr>
          </a:p>
        </p:txBody>
      </p:sp>
      <p:sp>
        <p:nvSpPr>
          <p:cNvPr id="1032" name="Rectangle 8"/>
          <p:cNvSpPr>
            <a:spLocks noChangeArrowheads="1"/>
          </p:cNvSpPr>
          <p:nvPr userDrawn="1"/>
        </p:nvSpPr>
        <p:spPr bwMode="auto">
          <a:xfrm>
            <a:off x="7086600" y="0"/>
            <a:ext cx="38633400" cy="4570413"/>
          </a:xfrm>
          <a:prstGeom prst="rect">
            <a:avLst/>
          </a:prstGeom>
          <a:solidFill>
            <a:schemeClr val="accent1">
              <a:lumMod val="75000"/>
            </a:schemeClr>
          </a:solidFill>
          <a:ln>
            <a:noFill/>
          </a:ln>
          <a:effectLst/>
        </p:spPr>
        <p:txBody>
          <a:bodyPr wrap="none" lIns="457200" tIns="457200" rIns="457200" bIns="457200"/>
          <a:lstStyle/>
          <a:p>
            <a:endParaRPr lang="en-US" dirty="0">
              <a:latin typeface="Calibri" pitchFamily="34" charset="0"/>
            </a:endParaRPr>
          </a:p>
        </p:txBody>
      </p:sp>
      <p:sp>
        <p:nvSpPr>
          <p:cNvPr id="1033" name="Rectangle 9"/>
          <p:cNvSpPr>
            <a:spLocks noChangeArrowheads="1"/>
          </p:cNvSpPr>
          <p:nvPr userDrawn="1"/>
        </p:nvSpPr>
        <p:spPr bwMode="auto">
          <a:xfrm>
            <a:off x="7086600" y="4568825"/>
            <a:ext cx="38633400" cy="22860000"/>
          </a:xfrm>
          <a:prstGeom prst="rect">
            <a:avLst/>
          </a:prstGeom>
          <a:solidFill>
            <a:schemeClr val="bg2"/>
          </a:solidFill>
          <a:ln>
            <a:noFill/>
          </a:ln>
          <a:effectLst/>
        </p:spPr>
        <p:txBody>
          <a:bodyPr wrap="none" lIns="457200" tIns="457200" rIns="457200" bIns="457200"/>
          <a:lstStyle/>
          <a:p>
            <a:endParaRPr lang="en-US" dirty="0">
              <a:latin typeface="Calibri" pitchFamily="34" charset="0"/>
            </a:endParaRPr>
          </a:p>
        </p:txBody>
      </p:sp>
      <p:sp>
        <p:nvSpPr>
          <p:cNvPr id="1035" name="Line 11"/>
          <p:cNvSpPr>
            <a:spLocks noChangeShapeType="1"/>
          </p:cNvSpPr>
          <p:nvPr userDrawn="1"/>
        </p:nvSpPr>
        <p:spPr bwMode="auto">
          <a:xfrm>
            <a:off x="7086600" y="-1"/>
            <a:ext cx="0" cy="2743200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latin typeface="Calibri" pitchFamily="34" charset="0"/>
            </a:endParaRPr>
          </a:p>
        </p:txBody>
      </p:sp>
      <p:sp>
        <p:nvSpPr>
          <p:cNvPr id="1036" name="Line 12"/>
          <p:cNvSpPr>
            <a:spLocks noChangeShapeType="1"/>
          </p:cNvSpPr>
          <p:nvPr userDrawn="1"/>
        </p:nvSpPr>
        <p:spPr bwMode="auto">
          <a:xfrm>
            <a:off x="0" y="4572000"/>
            <a:ext cx="45705713" cy="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latin typeface="Calibri" pitchFamily="34" charset="0"/>
            </a:endParaRPr>
          </a:p>
        </p:txBody>
      </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0233600" y="27203400"/>
            <a:ext cx="5297435" cy="185928"/>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4389438" rtl="0" fontAlgn="base">
        <a:spcBef>
          <a:spcPct val="0"/>
        </a:spcBef>
        <a:spcAft>
          <a:spcPct val="0"/>
        </a:spcAft>
        <a:defRPr sz="21100">
          <a:solidFill>
            <a:schemeClr val="tx2"/>
          </a:solidFill>
          <a:latin typeface="+mj-lt"/>
          <a:ea typeface="+mj-ea"/>
          <a:cs typeface="+mj-cs"/>
        </a:defRPr>
      </a:lvl1pPr>
      <a:lvl2pPr algn="ctr" defTabSz="4389438" rtl="0" fontAlgn="base">
        <a:spcBef>
          <a:spcPct val="0"/>
        </a:spcBef>
        <a:spcAft>
          <a:spcPct val="0"/>
        </a:spcAft>
        <a:defRPr sz="21100">
          <a:solidFill>
            <a:schemeClr val="tx2"/>
          </a:solidFill>
          <a:latin typeface="Arial" charset="0"/>
        </a:defRPr>
      </a:lvl2pPr>
      <a:lvl3pPr algn="ctr" defTabSz="4389438" rtl="0" fontAlgn="base">
        <a:spcBef>
          <a:spcPct val="0"/>
        </a:spcBef>
        <a:spcAft>
          <a:spcPct val="0"/>
        </a:spcAft>
        <a:defRPr sz="21100">
          <a:solidFill>
            <a:schemeClr val="tx2"/>
          </a:solidFill>
          <a:latin typeface="Arial" charset="0"/>
        </a:defRPr>
      </a:lvl3pPr>
      <a:lvl4pPr algn="ctr" defTabSz="4389438" rtl="0" fontAlgn="base">
        <a:spcBef>
          <a:spcPct val="0"/>
        </a:spcBef>
        <a:spcAft>
          <a:spcPct val="0"/>
        </a:spcAft>
        <a:defRPr sz="21100">
          <a:solidFill>
            <a:schemeClr val="tx2"/>
          </a:solidFill>
          <a:latin typeface="Arial" charset="0"/>
        </a:defRPr>
      </a:lvl4pPr>
      <a:lvl5pPr algn="ctr" defTabSz="4389438" rtl="0" fontAlgn="base">
        <a:spcBef>
          <a:spcPct val="0"/>
        </a:spcBef>
        <a:spcAft>
          <a:spcPct val="0"/>
        </a:spcAft>
        <a:defRPr sz="21100">
          <a:solidFill>
            <a:schemeClr val="tx2"/>
          </a:solidFill>
          <a:latin typeface="Arial" charset="0"/>
        </a:defRPr>
      </a:lvl5pPr>
      <a:lvl6pPr marL="457200" algn="ctr" defTabSz="4389438" rtl="0" fontAlgn="base">
        <a:spcBef>
          <a:spcPct val="0"/>
        </a:spcBef>
        <a:spcAft>
          <a:spcPct val="0"/>
        </a:spcAft>
        <a:defRPr sz="21100">
          <a:solidFill>
            <a:schemeClr val="tx2"/>
          </a:solidFill>
          <a:latin typeface="Arial" charset="0"/>
        </a:defRPr>
      </a:lvl6pPr>
      <a:lvl7pPr marL="914400" algn="ctr" defTabSz="4389438" rtl="0" fontAlgn="base">
        <a:spcBef>
          <a:spcPct val="0"/>
        </a:spcBef>
        <a:spcAft>
          <a:spcPct val="0"/>
        </a:spcAft>
        <a:defRPr sz="21100">
          <a:solidFill>
            <a:schemeClr val="tx2"/>
          </a:solidFill>
          <a:latin typeface="Arial" charset="0"/>
        </a:defRPr>
      </a:lvl7pPr>
      <a:lvl8pPr marL="1371600" algn="ctr" defTabSz="4389438" rtl="0" fontAlgn="base">
        <a:spcBef>
          <a:spcPct val="0"/>
        </a:spcBef>
        <a:spcAft>
          <a:spcPct val="0"/>
        </a:spcAft>
        <a:defRPr sz="21100">
          <a:solidFill>
            <a:schemeClr val="tx2"/>
          </a:solidFill>
          <a:latin typeface="Arial" charset="0"/>
        </a:defRPr>
      </a:lvl8pPr>
      <a:lvl9pPr marL="1828800" algn="ctr" defTabSz="4389438" rtl="0" fontAlgn="base">
        <a:spcBef>
          <a:spcPct val="0"/>
        </a:spcBef>
        <a:spcAft>
          <a:spcPct val="0"/>
        </a:spcAft>
        <a:defRPr sz="21100">
          <a:solidFill>
            <a:schemeClr val="tx2"/>
          </a:solidFill>
          <a:latin typeface="Arial" charset="0"/>
        </a:defRPr>
      </a:lvl9pPr>
    </p:titleStyle>
    <p:bodyStyle>
      <a:lvl1pPr marL="1646238" indent="-1646238" algn="l" defTabSz="4389438" rtl="0" fontAlgn="base">
        <a:spcBef>
          <a:spcPct val="20000"/>
        </a:spcBef>
        <a:spcAft>
          <a:spcPct val="0"/>
        </a:spcAft>
        <a:buChar char="•"/>
        <a:defRPr sz="15400">
          <a:solidFill>
            <a:schemeClr val="tx1"/>
          </a:solidFill>
          <a:latin typeface="+mn-lt"/>
          <a:ea typeface="+mn-ea"/>
          <a:cs typeface="+mn-cs"/>
        </a:defRPr>
      </a:lvl1pPr>
      <a:lvl2pPr marL="3565525" indent="-1371600" algn="l" defTabSz="4389438" rtl="0" fontAlgn="base">
        <a:spcBef>
          <a:spcPct val="20000"/>
        </a:spcBef>
        <a:spcAft>
          <a:spcPct val="0"/>
        </a:spcAft>
        <a:buChar char="–"/>
        <a:defRPr sz="13400">
          <a:solidFill>
            <a:schemeClr val="tx1"/>
          </a:solidFill>
          <a:latin typeface="+mn-lt"/>
        </a:defRPr>
      </a:lvl2pPr>
      <a:lvl3pPr marL="5486400" indent="-1096963" algn="l" defTabSz="4389438" rtl="0" fontAlgn="base">
        <a:spcBef>
          <a:spcPct val="20000"/>
        </a:spcBef>
        <a:spcAft>
          <a:spcPct val="0"/>
        </a:spcAft>
        <a:buChar char="•"/>
        <a:defRPr sz="11500">
          <a:solidFill>
            <a:schemeClr val="tx1"/>
          </a:solidFill>
          <a:latin typeface="+mn-lt"/>
        </a:defRPr>
      </a:lvl3pPr>
      <a:lvl4pPr marL="7680325" indent="-1096963" algn="l" defTabSz="4389438" rtl="0" fontAlgn="base">
        <a:spcBef>
          <a:spcPct val="20000"/>
        </a:spcBef>
        <a:spcAft>
          <a:spcPct val="0"/>
        </a:spcAft>
        <a:buChar char="–"/>
        <a:defRPr sz="9600">
          <a:solidFill>
            <a:schemeClr val="tx1"/>
          </a:solidFill>
          <a:latin typeface="+mn-lt"/>
        </a:defRPr>
      </a:lvl4pPr>
      <a:lvl5pPr marL="9875838" indent="-1096963" algn="l" defTabSz="4389438" rtl="0" fontAlgn="base">
        <a:spcBef>
          <a:spcPct val="20000"/>
        </a:spcBef>
        <a:spcAft>
          <a:spcPct val="0"/>
        </a:spcAft>
        <a:buChar char="»"/>
        <a:defRPr sz="9600">
          <a:solidFill>
            <a:schemeClr val="tx1"/>
          </a:solidFill>
          <a:latin typeface="+mn-lt"/>
        </a:defRPr>
      </a:lvl5pPr>
      <a:lvl6pPr marL="10333038" indent="-1096963" algn="l" defTabSz="4389438" rtl="0" fontAlgn="base">
        <a:spcBef>
          <a:spcPct val="20000"/>
        </a:spcBef>
        <a:spcAft>
          <a:spcPct val="0"/>
        </a:spcAft>
        <a:buChar char="»"/>
        <a:defRPr sz="9600">
          <a:solidFill>
            <a:schemeClr val="tx1"/>
          </a:solidFill>
          <a:latin typeface="+mn-lt"/>
        </a:defRPr>
      </a:lvl6pPr>
      <a:lvl7pPr marL="10790238" indent="-1096963" algn="l" defTabSz="4389438" rtl="0" fontAlgn="base">
        <a:spcBef>
          <a:spcPct val="20000"/>
        </a:spcBef>
        <a:spcAft>
          <a:spcPct val="0"/>
        </a:spcAft>
        <a:buChar char="»"/>
        <a:defRPr sz="9600">
          <a:solidFill>
            <a:schemeClr val="tx1"/>
          </a:solidFill>
          <a:latin typeface="+mn-lt"/>
        </a:defRPr>
      </a:lvl7pPr>
      <a:lvl8pPr marL="11247438" indent="-1096963" algn="l" defTabSz="4389438" rtl="0" fontAlgn="base">
        <a:spcBef>
          <a:spcPct val="20000"/>
        </a:spcBef>
        <a:spcAft>
          <a:spcPct val="0"/>
        </a:spcAft>
        <a:buChar char="»"/>
        <a:defRPr sz="9600">
          <a:solidFill>
            <a:schemeClr val="tx1"/>
          </a:solidFill>
          <a:latin typeface="+mn-lt"/>
        </a:defRPr>
      </a:lvl8pPr>
      <a:lvl9pPr marL="11704638" indent="-1096963" algn="l" defTabSz="4389438" rtl="0" fontAlgn="base">
        <a:spcBef>
          <a:spcPct val="20000"/>
        </a:spcBef>
        <a:spcAft>
          <a:spcPct val="0"/>
        </a:spcAft>
        <a:buChar char="»"/>
        <a:defRPr sz="9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7" Type="http://schemas.openxmlformats.org/officeDocument/2006/relationships/image" Target="../media/image7.png"/><Relationship Id="rId2"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chart" Target="../charts/chart1.xml"/><Relationship Id="rId5" Type="http://schemas.openxmlformats.org/officeDocument/2006/relationships/image" Target="../media/image6.png"/><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1" name="Text Box 123"/>
          <p:cNvSpPr txBox="1">
            <a:spLocks noChangeArrowheads="1"/>
          </p:cNvSpPr>
          <p:nvPr/>
        </p:nvSpPr>
        <p:spPr bwMode="auto">
          <a:xfrm>
            <a:off x="7086600" y="2284413"/>
            <a:ext cx="38633400"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57200" tIns="457200" rIns="457200" bIns="457200" anchor="ctr" anchorCtr="1"/>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r>
              <a:rPr lang="en-US" sz="4800" dirty="0">
                <a:solidFill>
                  <a:schemeClr val="bg1"/>
                </a:solidFill>
                <a:latin typeface="Calibri" pitchFamily="34" charset="0"/>
              </a:rPr>
              <a:t>John Smith, MD</a:t>
            </a:r>
            <a:r>
              <a:rPr lang="en-US" sz="4800" baseline="30000" dirty="0">
                <a:solidFill>
                  <a:schemeClr val="bg1"/>
                </a:solidFill>
                <a:latin typeface="Calibri" pitchFamily="34" charset="0"/>
              </a:rPr>
              <a:t>1</a:t>
            </a:r>
            <a:r>
              <a:rPr lang="en-US" sz="4800" dirty="0">
                <a:solidFill>
                  <a:schemeClr val="bg1"/>
                </a:solidFill>
                <a:latin typeface="Calibri" pitchFamily="34" charset="0"/>
              </a:rPr>
              <a:t>; Jane Doe, PhD</a:t>
            </a:r>
            <a:r>
              <a:rPr lang="en-US" sz="4800" baseline="30000" dirty="0">
                <a:solidFill>
                  <a:schemeClr val="bg1"/>
                </a:solidFill>
                <a:latin typeface="Calibri" pitchFamily="34" charset="0"/>
              </a:rPr>
              <a:t>2</a:t>
            </a:r>
            <a:r>
              <a:rPr lang="en-US" sz="4800" dirty="0">
                <a:solidFill>
                  <a:schemeClr val="bg1"/>
                </a:solidFill>
                <a:latin typeface="Calibri" pitchFamily="34" charset="0"/>
              </a:rPr>
              <a:t>; Frederick Smith, MD, PhD</a:t>
            </a:r>
            <a:r>
              <a:rPr lang="en-US" sz="4800" baseline="30000" dirty="0">
                <a:solidFill>
                  <a:schemeClr val="bg1"/>
                </a:solidFill>
                <a:latin typeface="Calibri" pitchFamily="34" charset="0"/>
              </a:rPr>
              <a:t>1,2</a:t>
            </a:r>
          </a:p>
          <a:p>
            <a:pPr algn="ctr"/>
            <a:r>
              <a:rPr lang="en-US" sz="4800" baseline="30000" dirty="0">
                <a:solidFill>
                  <a:schemeClr val="bg1"/>
                </a:solidFill>
                <a:latin typeface="Calibri" pitchFamily="34" charset="0"/>
              </a:rPr>
              <a:t>1</a:t>
            </a:r>
            <a:r>
              <a:rPr lang="en-US" sz="4800" dirty="0">
                <a:solidFill>
                  <a:schemeClr val="bg1"/>
                </a:solidFill>
                <a:latin typeface="Calibri" pitchFamily="34" charset="0"/>
              </a:rPr>
              <a:t>University of Affiliation, </a:t>
            </a:r>
            <a:r>
              <a:rPr lang="en-US" sz="4800" baseline="30000" dirty="0">
                <a:solidFill>
                  <a:schemeClr val="bg1"/>
                </a:solidFill>
                <a:latin typeface="Calibri" pitchFamily="34" charset="0"/>
              </a:rPr>
              <a:t>2</a:t>
            </a:r>
            <a:r>
              <a:rPr lang="en-US" sz="4800" dirty="0">
                <a:solidFill>
                  <a:schemeClr val="bg1"/>
                </a:solidFill>
                <a:latin typeface="Calibri" pitchFamily="34" charset="0"/>
              </a:rPr>
              <a:t>Medical Center of Affiliation</a:t>
            </a:r>
          </a:p>
        </p:txBody>
      </p:sp>
      <p:sp>
        <p:nvSpPr>
          <p:cNvPr id="2178" name="Text Box 130"/>
          <p:cNvSpPr txBox="1">
            <a:spLocks noChangeArrowheads="1"/>
          </p:cNvSpPr>
          <p:nvPr/>
        </p:nvSpPr>
        <p:spPr bwMode="auto">
          <a:xfrm>
            <a:off x="7772400" y="4570413"/>
            <a:ext cx="9140825"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28600" tIns="228600" rIns="228600" bIns="228600" anchor="ctr" anchorCtr="1"/>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4400" b="1" dirty="0">
                <a:solidFill>
                  <a:schemeClr val="accent1">
                    <a:lumMod val="50000"/>
                  </a:schemeClr>
                </a:solidFill>
                <a:latin typeface="Calibri" pitchFamily="34" charset="0"/>
              </a:rPr>
              <a:t>INTRODUCTION</a:t>
            </a:r>
          </a:p>
        </p:txBody>
      </p:sp>
      <p:sp>
        <p:nvSpPr>
          <p:cNvPr id="2179" name="Text Box 131"/>
          <p:cNvSpPr txBox="1">
            <a:spLocks noChangeArrowheads="1"/>
          </p:cNvSpPr>
          <p:nvPr/>
        </p:nvSpPr>
        <p:spPr bwMode="auto">
          <a:xfrm>
            <a:off x="7772400" y="18063448"/>
            <a:ext cx="9140825"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28600" tIns="228600" rIns="228600" bIns="228600" anchor="ctr" anchorCtr="1"/>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4400" b="1" dirty="0">
                <a:solidFill>
                  <a:schemeClr val="accent1">
                    <a:lumMod val="50000"/>
                  </a:schemeClr>
                </a:solidFill>
                <a:latin typeface="Calibri" pitchFamily="34" charset="0"/>
              </a:rPr>
              <a:t>METHODS AND MATERIALS</a:t>
            </a:r>
          </a:p>
        </p:txBody>
      </p:sp>
      <p:sp>
        <p:nvSpPr>
          <p:cNvPr id="2181" name="Text Box 133"/>
          <p:cNvSpPr txBox="1">
            <a:spLocks noChangeArrowheads="1"/>
          </p:cNvSpPr>
          <p:nvPr/>
        </p:nvSpPr>
        <p:spPr bwMode="auto">
          <a:xfrm>
            <a:off x="35890200" y="17373600"/>
            <a:ext cx="9140825"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28600" tIns="228600" rIns="228600" bIns="228600" anchor="ctr" anchorCtr="1"/>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4400" b="1" dirty="0">
                <a:solidFill>
                  <a:schemeClr val="accent1">
                    <a:lumMod val="50000"/>
                  </a:schemeClr>
                </a:solidFill>
                <a:latin typeface="Calibri" pitchFamily="34" charset="0"/>
              </a:rPr>
              <a:t>CONCLUSIONS</a:t>
            </a:r>
          </a:p>
        </p:txBody>
      </p:sp>
      <p:sp>
        <p:nvSpPr>
          <p:cNvPr id="2182" name="Text Box 134"/>
          <p:cNvSpPr txBox="1">
            <a:spLocks noChangeArrowheads="1"/>
          </p:cNvSpPr>
          <p:nvPr/>
        </p:nvSpPr>
        <p:spPr bwMode="auto">
          <a:xfrm>
            <a:off x="35890200" y="4570413"/>
            <a:ext cx="9140825"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28600" tIns="228600" rIns="228600" bIns="228600" anchor="ctr" anchorCtr="1"/>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4400" b="1" dirty="0">
                <a:solidFill>
                  <a:schemeClr val="accent1">
                    <a:lumMod val="50000"/>
                  </a:schemeClr>
                </a:solidFill>
                <a:latin typeface="Calibri" pitchFamily="34" charset="0"/>
              </a:rPr>
              <a:t>DISCUSSION</a:t>
            </a:r>
          </a:p>
        </p:txBody>
      </p:sp>
      <p:sp>
        <p:nvSpPr>
          <p:cNvPr id="2183" name="Text Box 135"/>
          <p:cNvSpPr txBox="1">
            <a:spLocks noChangeArrowheads="1"/>
          </p:cNvSpPr>
          <p:nvPr/>
        </p:nvSpPr>
        <p:spPr bwMode="auto">
          <a:xfrm>
            <a:off x="17602200" y="4570413"/>
            <a:ext cx="84582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28600" tIns="228600" rIns="228600" bIns="228600" anchor="ctr" anchorCtr="1"/>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4400" b="1" dirty="0">
                <a:solidFill>
                  <a:schemeClr val="accent1">
                    <a:lumMod val="50000"/>
                  </a:schemeClr>
                </a:solidFill>
                <a:latin typeface="Calibri" pitchFamily="34" charset="0"/>
              </a:rPr>
              <a:t>RESULTS</a:t>
            </a:r>
          </a:p>
        </p:txBody>
      </p:sp>
      <p:sp>
        <p:nvSpPr>
          <p:cNvPr id="2184" name="Text Box 136"/>
          <p:cNvSpPr txBox="1">
            <a:spLocks noChangeArrowheads="1"/>
          </p:cNvSpPr>
          <p:nvPr/>
        </p:nvSpPr>
        <p:spPr bwMode="auto">
          <a:xfrm>
            <a:off x="35890200" y="23333135"/>
            <a:ext cx="9140825"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28600" tIns="228600" rIns="228600" bIns="228600" anchor="ctr" anchorCtr="1"/>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4400" b="1" dirty="0">
                <a:solidFill>
                  <a:schemeClr val="accent1">
                    <a:lumMod val="50000"/>
                  </a:schemeClr>
                </a:solidFill>
                <a:latin typeface="Calibri" pitchFamily="34" charset="0"/>
              </a:rPr>
              <a:t>REFERENCES</a:t>
            </a:r>
          </a:p>
        </p:txBody>
      </p:sp>
      <p:pic>
        <p:nvPicPr>
          <p:cNvPr id="2226" name="Picture 178" descr="Picture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02200" y="13697245"/>
            <a:ext cx="8458200" cy="5637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27" name="Picture 179" descr="Picture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602200" y="20250445"/>
            <a:ext cx="8458200" cy="5637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28" name="Text Box 180"/>
          <p:cNvSpPr txBox="1">
            <a:spLocks noChangeArrowheads="1"/>
          </p:cNvSpPr>
          <p:nvPr/>
        </p:nvSpPr>
        <p:spPr bwMode="auto">
          <a:xfrm>
            <a:off x="17493196" y="19502735"/>
            <a:ext cx="389401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r>
              <a:rPr lang="en-US" sz="2400" b="1" dirty="0">
                <a:solidFill>
                  <a:schemeClr val="accent1">
                    <a:lumMod val="50000"/>
                  </a:schemeClr>
                </a:solidFill>
                <a:latin typeface="Calibri" pitchFamily="34" charset="0"/>
              </a:rPr>
              <a:t>Figure 1.</a:t>
            </a:r>
            <a:r>
              <a:rPr lang="en-US" sz="2400" dirty="0">
                <a:solidFill>
                  <a:schemeClr val="accent1">
                    <a:lumMod val="50000"/>
                  </a:schemeClr>
                </a:solidFill>
                <a:latin typeface="Calibri" pitchFamily="34" charset="0"/>
              </a:rPr>
              <a:t> Label in 24pt Calibri.</a:t>
            </a:r>
          </a:p>
        </p:txBody>
      </p:sp>
      <p:sp>
        <p:nvSpPr>
          <p:cNvPr id="2229" name="Text Box 181"/>
          <p:cNvSpPr txBox="1">
            <a:spLocks noChangeArrowheads="1"/>
          </p:cNvSpPr>
          <p:nvPr/>
        </p:nvSpPr>
        <p:spPr bwMode="auto">
          <a:xfrm>
            <a:off x="17493195" y="26055935"/>
            <a:ext cx="389401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r>
              <a:rPr lang="en-US" sz="2400" b="1" dirty="0">
                <a:solidFill>
                  <a:schemeClr val="accent1">
                    <a:lumMod val="50000"/>
                  </a:schemeClr>
                </a:solidFill>
                <a:latin typeface="Calibri" pitchFamily="34" charset="0"/>
              </a:rPr>
              <a:t>Figure 2.</a:t>
            </a:r>
            <a:r>
              <a:rPr lang="en-US" sz="2400" dirty="0">
                <a:solidFill>
                  <a:schemeClr val="accent1">
                    <a:lumMod val="50000"/>
                  </a:schemeClr>
                </a:solidFill>
                <a:latin typeface="Calibri" pitchFamily="34" charset="0"/>
              </a:rPr>
              <a:t> Label in 24pt Calibri.</a:t>
            </a:r>
          </a:p>
        </p:txBody>
      </p:sp>
      <p:sp>
        <p:nvSpPr>
          <p:cNvPr id="2230" name="Text Box 182"/>
          <p:cNvSpPr txBox="1">
            <a:spLocks noChangeArrowheads="1"/>
          </p:cNvSpPr>
          <p:nvPr/>
        </p:nvSpPr>
        <p:spPr bwMode="auto">
          <a:xfrm>
            <a:off x="685800" y="4570413"/>
            <a:ext cx="5715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28600" tIns="228600" rIns="228600" bIns="228600" anchor="ctr" anchorCtr="0"/>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4400" dirty="0">
                <a:solidFill>
                  <a:schemeClr val="bg1"/>
                </a:solidFill>
                <a:latin typeface="Calibri" pitchFamily="34" charset="0"/>
              </a:rPr>
              <a:t>ABSTRACT</a:t>
            </a:r>
          </a:p>
        </p:txBody>
      </p:sp>
      <p:sp>
        <p:nvSpPr>
          <p:cNvPr id="2231" name="Text Box 183"/>
          <p:cNvSpPr txBox="1">
            <a:spLocks noChangeArrowheads="1"/>
          </p:cNvSpPr>
          <p:nvPr/>
        </p:nvSpPr>
        <p:spPr bwMode="auto">
          <a:xfrm>
            <a:off x="685800" y="22623463"/>
            <a:ext cx="5715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28600" tIns="228600" rIns="228600" bIns="228600" anchor="ctr" anchorCtr="0"/>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4400" dirty="0">
                <a:solidFill>
                  <a:schemeClr val="bg1"/>
                </a:solidFill>
                <a:latin typeface="Calibri" pitchFamily="34" charset="0"/>
              </a:rPr>
              <a:t>CONTACT</a:t>
            </a:r>
          </a:p>
        </p:txBody>
      </p:sp>
      <p:sp>
        <p:nvSpPr>
          <p:cNvPr id="2233" name="Text Box 185"/>
          <p:cNvSpPr txBox="1">
            <a:spLocks noChangeArrowheads="1"/>
          </p:cNvSpPr>
          <p:nvPr/>
        </p:nvSpPr>
        <p:spPr bwMode="auto">
          <a:xfrm>
            <a:off x="26746199" y="4570413"/>
            <a:ext cx="84582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28600" tIns="228600" rIns="228600" bIns="228600" anchor="ctr" anchorCtr="1"/>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4400" b="1" dirty="0">
                <a:solidFill>
                  <a:schemeClr val="accent1">
                    <a:lumMod val="50000"/>
                  </a:schemeClr>
                </a:solidFill>
                <a:latin typeface="Calibri" pitchFamily="34" charset="0"/>
              </a:rPr>
              <a:t>RESULTS</a:t>
            </a:r>
          </a:p>
        </p:txBody>
      </p:sp>
      <p:sp>
        <p:nvSpPr>
          <p:cNvPr id="2238" name="Text Box 190"/>
          <p:cNvSpPr txBox="1">
            <a:spLocks noChangeArrowheads="1"/>
          </p:cNvSpPr>
          <p:nvPr/>
        </p:nvSpPr>
        <p:spPr bwMode="auto">
          <a:xfrm>
            <a:off x="7086600" y="0"/>
            <a:ext cx="38633400"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57200" tIns="914400" rIns="457200" bIns="457200" anchor="ctr" anchorCtr="1"/>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r>
              <a:rPr lang="en-US" sz="7200" b="1" dirty="0">
                <a:solidFill>
                  <a:schemeClr val="bg1"/>
                </a:solidFill>
                <a:latin typeface="Calibri" pitchFamily="34" charset="0"/>
              </a:rPr>
              <a:t>Template Provided By Genigraphics – 800.790.4001 – Replace This Text With Your Title</a:t>
            </a:r>
          </a:p>
        </p:txBody>
      </p:sp>
      <p:sp>
        <p:nvSpPr>
          <p:cNvPr id="2289" name="Rectangle 241"/>
          <p:cNvSpPr>
            <a:spLocks noChangeAspect="1" noChangeArrowheads="1"/>
          </p:cNvSpPr>
          <p:nvPr/>
        </p:nvSpPr>
        <p:spPr bwMode="auto">
          <a:xfrm>
            <a:off x="1827213" y="912813"/>
            <a:ext cx="3656012" cy="2744787"/>
          </a:xfrm>
          <a:prstGeom prst="rect">
            <a:avLst/>
          </a:prstGeom>
          <a:blipFill dpi="0" rotWithShape="1">
            <a:blip r:embed="rId4">
              <a:lum bright="70000" contrast="-70000"/>
            </a:blip>
            <a:srcRect/>
            <a:stretch>
              <a:fillRect r="-101"/>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defTabSz="4389438"/>
            <a:r>
              <a:rPr lang="en-US" b="1" dirty="0">
                <a:latin typeface="Calibri" pitchFamily="34" charset="0"/>
              </a:rPr>
              <a:t>REPLACE THIS BOX WITH YOUR ORGANIZATION’S</a:t>
            </a:r>
          </a:p>
          <a:p>
            <a:pPr algn="ctr" defTabSz="4389438"/>
            <a:r>
              <a:rPr lang="en-US" b="1" dirty="0">
                <a:latin typeface="Calibri" pitchFamily="34" charset="0"/>
              </a:rPr>
              <a:t>HIGH RESOLUTION LOGO</a:t>
            </a:r>
          </a:p>
        </p:txBody>
      </p:sp>
      <p:sp>
        <p:nvSpPr>
          <p:cNvPr id="2290" name="Text Box 242"/>
          <p:cNvSpPr txBox="1">
            <a:spLocks noChangeArrowheads="1"/>
          </p:cNvSpPr>
          <p:nvPr/>
        </p:nvSpPr>
        <p:spPr bwMode="auto">
          <a:xfrm>
            <a:off x="685800" y="23896638"/>
            <a:ext cx="5715000" cy="2592387"/>
          </a:xfrm>
          <a:prstGeom prst="rect">
            <a:avLst/>
          </a:prstGeom>
          <a:solidFill>
            <a:schemeClr val="accent1">
              <a:lumMod val="75000"/>
            </a:schemeClr>
          </a:solidFill>
          <a:ln>
            <a:noFill/>
          </a:ln>
          <a:effectLst/>
        </p:spPr>
        <p:txBody>
          <a:bodyPr lIns="228600" tIns="228600" rIns="228600" bIns="228600" anchor="t" anchorCtr="0">
            <a:spAutoFit/>
          </a:bodyPr>
          <a:lstStyle/>
          <a:p>
            <a:r>
              <a:rPr lang="en-US" dirty="0">
                <a:solidFill>
                  <a:schemeClr val="bg1"/>
                </a:solidFill>
                <a:latin typeface="Calibri" pitchFamily="34" charset="0"/>
              </a:rPr>
              <a:t>&lt;your name&gt;</a:t>
            </a:r>
          </a:p>
          <a:p>
            <a:r>
              <a:rPr lang="en-US" dirty="0">
                <a:solidFill>
                  <a:schemeClr val="bg1"/>
                </a:solidFill>
                <a:latin typeface="Calibri" pitchFamily="34" charset="0"/>
              </a:rPr>
              <a:t>&lt;organization name&gt;</a:t>
            </a:r>
          </a:p>
          <a:p>
            <a:r>
              <a:rPr lang="en-US" dirty="0">
                <a:solidFill>
                  <a:schemeClr val="bg1"/>
                </a:solidFill>
                <a:latin typeface="Calibri" pitchFamily="34" charset="0"/>
              </a:rPr>
              <a:t>Email: </a:t>
            </a:r>
          </a:p>
          <a:p>
            <a:r>
              <a:rPr lang="en-US" dirty="0">
                <a:solidFill>
                  <a:schemeClr val="bg1"/>
                </a:solidFill>
                <a:latin typeface="Calibri" pitchFamily="34" charset="0"/>
              </a:rPr>
              <a:t>Phone: </a:t>
            </a:r>
          </a:p>
          <a:p>
            <a:r>
              <a:rPr lang="en-US" dirty="0">
                <a:solidFill>
                  <a:schemeClr val="bg1"/>
                </a:solidFill>
                <a:latin typeface="Calibri" pitchFamily="34" charset="0"/>
              </a:rPr>
              <a:t>Website: </a:t>
            </a:r>
          </a:p>
        </p:txBody>
      </p:sp>
      <p:sp>
        <p:nvSpPr>
          <p:cNvPr id="2291" name="Text Box 243"/>
          <p:cNvSpPr txBox="1">
            <a:spLocks noChangeArrowheads="1"/>
          </p:cNvSpPr>
          <p:nvPr/>
        </p:nvSpPr>
        <p:spPr bwMode="auto">
          <a:xfrm>
            <a:off x="685800" y="5711825"/>
            <a:ext cx="5715000" cy="10279737"/>
          </a:xfrm>
          <a:prstGeom prst="rect">
            <a:avLst/>
          </a:prstGeom>
          <a:solidFill>
            <a:schemeClr val="accent1">
              <a:lumMod val="75000"/>
            </a:schemeClr>
          </a:solidFill>
          <a:ln>
            <a:noFill/>
          </a:ln>
          <a:effectLst/>
        </p:spPr>
        <p:txBody>
          <a:bodyPr lIns="182880" tIns="182880" rIns="182880" bIns="182880" anchor="t" anchorCtr="0">
            <a:spAutoFit/>
          </a:bodyPr>
          <a:lstStyle/>
          <a:p>
            <a:pPr eaLnBrk="1" hangingPunct="1"/>
            <a:r>
              <a:rPr lang="en-US" dirty="0">
                <a:solidFill>
                  <a:schemeClr val="bg1"/>
                </a:solidFill>
                <a:latin typeface="Calibri" pitchFamily="34" charset="0"/>
              </a:rPr>
              <a:t>Click here to insert your Abstract text. Type it in or copy and paste from your Word document or other source.</a:t>
            </a:r>
          </a:p>
          <a:p>
            <a:pPr eaLnBrk="1" hangingPunct="1"/>
            <a:endParaRPr lang="en-US" dirty="0">
              <a:solidFill>
                <a:schemeClr val="bg1"/>
              </a:solidFill>
              <a:latin typeface="Calibri" pitchFamily="34" charset="0"/>
            </a:endParaRPr>
          </a:p>
          <a:p>
            <a:pPr eaLnBrk="1" hangingPunct="1"/>
            <a:r>
              <a:rPr lang="en-US" dirty="0">
                <a:solidFill>
                  <a:schemeClr val="bg1"/>
                </a:solidFill>
                <a:latin typeface="Calibri" pitchFamily="34" charset="0"/>
              </a:rPr>
              <a:t>This text box will automatically re-size to your text. To turn off that feature, right click inside this box and go to </a:t>
            </a:r>
            <a:r>
              <a:rPr lang="en-US" b="1" dirty="0">
                <a:solidFill>
                  <a:schemeClr val="bg1"/>
                </a:solidFill>
                <a:latin typeface="Calibri" pitchFamily="34" charset="0"/>
              </a:rPr>
              <a:t>Format Shape, Text Box, Autofit</a:t>
            </a:r>
            <a:r>
              <a:rPr lang="en-US" dirty="0">
                <a:solidFill>
                  <a:schemeClr val="bg1"/>
                </a:solidFill>
                <a:latin typeface="Calibri" pitchFamily="34" charset="0"/>
              </a:rPr>
              <a:t>, and select the “Do Not Autofit” radio button.</a:t>
            </a:r>
          </a:p>
          <a:p>
            <a:pPr eaLnBrk="1" hangingPunct="1"/>
            <a:endParaRPr lang="en-US" dirty="0">
              <a:solidFill>
                <a:schemeClr val="bg1"/>
              </a:solidFill>
              <a:latin typeface="Calibri" pitchFamily="34" charset="0"/>
            </a:endParaRPr>
          </a:p>
          <a:p>
            <a:pPr eaLnBrk="1" hangingPunct="1"/>
            <a:r>
              <a:rPr lang="en-US" dirty="0">
                <a:solidFill>
                  <a:schemeClr val="bg1"/>
                </a:solidFill>
                <a:latin typeface="Calibri" pitchFamily="34" charset="0"/>
              </a:rPr>
              <a:t>To change the font style of this text box: Click on the border once to highlight the entire text box, then select a different font or font size that suits you. This text is Calibri 28pt and is easily read up to 5 feet away on a 36x60 poster.</a:t>
            </a:r>
          </a:p>
          <a:p>
            <a:pPr eaLnBrk="1" hangingPunct="1"/>
            <a:endParaRPr lang="en-US" dirty="0">
              <a:solidFill>
                <a:schemeClr val="bg1"/>
              </a:solidFill>
              <a:latin typeface="Calibri" pitchFamily="34" charset="0"/>
            </a:endParaRPr>
          </a:p>
          <a:p>
            <a:pPr eaLnBrk="1" hangingPunct="1"/>
            <a:r>
              <a:rPr lang="en-US" dirty="0">
                <a:solidFill>
                  <a:schemeClr val="bg1"/>
                </a:solidFill>
                <a:latin typeface="Calibri" pitchFamily="34" charset="0"/>
              </a:rPr>
              <a:t>Zoom out to 120% to preview what this will look like on your printed poster.</a:t>
            </a:r>
          </a:p>
        </p:txBody>
      </p:sp>
      <p:sp>
        <p:nvSpPr>
          <p:cNvPr id="2292" name="Text Box 244"/>
          <p:cNvSpPr txBox="1">
            <a:spLocks noChangeArrowheads="1"/>
          </p:cNvSpPr>
          <p:nvPr/>
        </p:nvSpPr>
        <p:spPr bwMode="auto">
          <a:xfrm>
            <a:off x="17602200" y="5715000"/>
            <a:ext cx="8458200" cy="7263527"/>
          </a:xfrm>
          <a:prstGeom prst="rect">
            <a:avLst/>
          </a:prstGeom>
          <a:solidFill>
            <a:schemeClr val="bg1"/>
          </a:solidFill>
          <a:ln>
            <a:noFill/>
          </a:ln>
          <a:effectLst/>
        </p:spPr>
        <p:txBody>
          <a:bodyPr lIns="182880" tIns="182880" rIns="182880" bIns="182880">
            <a:spAutoFit/>
          </a:bodyPr>
          <a:lstStyle/>
          <a:p>
            <a:pPr eaLnBrk="1" hangingPunct="1"/>
            <a:r>
              <a:rPr lang="en-US" dirty="0">
                <a:latin typeface="Calibri" pitchFamily="34" charset="0"/>
              </a:rPr>
              <a:t>Click here to insert your Results text. Type it in or copy and paste from your Word document or other source.</a:t>
            </a:r>
          </a:p>
          <a:p>
            <a:pPr eaLnBrk="1" hangingPunct="1"/>
            <a:endParaRPr lang="en-US" dirty="0">
              <a:latin typeface="Calibri" pitchFamily="34" charset="0"/>
            </a:endParaRPr>
          </a:p>
          <a:p>
            <a:pPr eaLnBrk="1" hangingPunct="1"/>
            <a:r>
              <a:rPr lang="en-US" dirty="0">
                <a:latin typeface="Calibri" pitchFamily="34" charset="0"/>
              </a:rPr>
              <a:t>Speaking of Results, yours will look better if you remember to run a spell-check on your poster! After you’ve added your content click on </a:t>
            </a:r>
            <a:r>
              <a:rPr lang="en-US" b="1" dirty="0">
                <a:latin typeface="Calibri" pitchFamily="34" charset="0"/>
              </a:rPr>
              <a:t>Review</a:t>
            </a:r>
            <a:r>
              <a:rPr lang="en-US" dirty="0">
                <a:latin typeface="Calibri" pitchFamily="34" charset="0"/>
              </a:rPr>
              <a:t>, </a:t>
            </a:r>
            <a:r>
              <a:rPr lang="en-US" b="1" dirty="0">
                <a:latin typeface="Calibri" pitchFamily="34" charset="0"/>
              </a:rPr>
              <a:t>Spelling</a:t>
            </a:r>
            <a:r>
              <a:rPr lang="en-US" dirty="0">
                <a:latin typeface="Calibri" pitchFamily="34" charset="0"/>
              </a:rPr>
              <a:t>, or press F7.</a:t>
            </a:r>
          </a:p>
          <a:p>
            <a:pPr eaLnBrk="1" hangingPunct="1"/>
            <a:endParaRPr lang="en-US" dirty="0">
              <a:latin typeface="Calibri" pitchFamily="34" charset="0"/>
            </a:endParaRPr>
          </a:p>
          <a:p>
            <a:pPr eaLnBrk="1" hangingPunct="1"/>
            <a:r>
              <a:rPr lang="en-US" dirty="0">
                <a:latin typeface="Calibri" pitchFamily="34" charset="0"/>
              </a:rPr>
              <a:t>To change the font style of this text box: Click on the border once to highlight the entire text box, then select a different font or font size that suits you. This text is Calibri 28pt and is easily read up to 5 feet away on a 36x60 poster.</a:t>
            </a:r>
          </a:p>
          <a:p>
            <a:pPr eaLnBrk="1" hangingPunct="1"/>
            <a:endParaRPr lang="en-US" dirty="0">
              <a:latin typeface="Calibri" pitchFamily="34" charset="0"/>
            </a:endParaRPr>
          </a:p>
          <a:p>
            <a:pPr eaLnBrk="1" hangingPunct="1"/>
            <a:r>
              <a:rPr lang="en-US" dirty="0">
                <a:latin typeface="Calibri" pitchFamily="34" charset="0"/>
              </a:rPr>
              <a:t>Zoom out to 120% to preview what this will look like on your printed poster.</a:t>
            </a:r>
          </a:p>
        </p:txBody>
      </p:sp>
      <p:sp>
        <p:nvSpPr>
          <p:cNvPr id="2293" name="Text Box 245"/>
          <p:cNvSpPr txBox="1">
            <a:spLocks noChangeArrowheads="1"/>
          </p:cNvSpPr>
          <p:nvPr/>
        </p:nvSpPr>
        <p:spPr bwMode="auto">
          <a:xfrm>
            <a:off x="35890200" y="5711825"/>
            <a:ext cx="9140825" cy="5539978"/>
          </a:xfrm>
          <a:prstGeom prst="rect">
            <a:avLst/>
          </a:prstGeom>
          <a:solidFill>
            <a:schemeClr val="bg1"/>
          </a:solidFill>
          <a:ln>
            <a:noFill/>
          </a:ln>
          <a:effectLst/>
        </p:spPr>
        <p:txBody>
          <a:bodyPr lIns="182880" tIns="182880" rIns="182880" bIns="182880">
            <a:spAutoFit/>
          </a:bodyPr>
          <a:lstStyle/>
          <a:p>
            <a:pPr eaLnBrk="1" hangingPunct="1"/>
            <a:r>
              <a:rPr lang="en-US" dirty="0">
                <a:latin typeface="Calibri" pitchFamily="34" charset="0"/>
              </a:rPr>
              <a:t>Click here to insert your Discussion text. Type it in or copy and paste from your Word document or other source.</a:t>
            </a:r>
          </a:p>
          <a:p>
            <a:pPr eaLnBrk="1" hangingPunct="1"/>
            <a:endParaRPr lang="en-US" dirty="0">
              <a:latin typeface="Calibri" pitchFamily="34" charset="0"/>
            </a:endParaRPr>
          </a:p>
          <a:p>
            <a:pPr eaLnBrk="1" hangingPunct="1"/>
            <a:r>
              <a:rPr lang="en-US" dirty="0">
                <a:latin typeface="Calibri" pitchFamily="34" charset="0"/>
              </a:rPr>
              <a:t>This text box will automatically re-size to your text. To turn off that feature, right click inside this box and go to </a:t>
            </a:r>
            <a:r>
              <a:rPr lang="en-US" b="1" dirty="0">
                <a:latin typeface="Calibri" pitchFamily="34" charset="0"/>
              </a:rPr>
              <a:t>Format Shape, Text Box, Autofit</a:t>
            </a:r>
            <a:r>
              <a:rPr lang="en-US" dirty="0">
                <a:latin typeface="Calibri" pitchFamily="34" charset="0"/>
              </a:rPr>
              <a:t>, and select the “Do Not Autofit” radio button.</a:t>
            </a:r>
          </a:p>
          <a:p>
            <a:pPr eaLnBrk="1" hangingPunct="1"/>
            <a:endParaRPr lang="en-US" dirty="0">
              <a:latin typeface="Calibri" pitchFamily="34" charset="0"/>
            </a:endParaRPr>
          </a:p>
          <a:p>
            <a:pPr lvl="0" defTabSz="4023067" fontAlgn="auto">
              <a:spcBef>
                <a:spcPts val="0"/>
              </a:spcBef>
              <a:spcAft>
                <a:spcPts val="0"/>
              </a:spcAft>
            </a:pPr>
            <a:r>
              <a:rPr lang="en-US" dirty="0">
                <a:solidFill>
                  <a:prstClr val="black"/>
                </a:solidFill>
                <a:latin typeface="Calibri" pitchFamily="34" charset="0"/>
              </a:rPr>
              <a:t>To change the background color of any text box,  click once on the box so it is outlined with a dashed border. Then select </a:t>
            </a:r>
            <a:r>
              <a:rPr lang="en-US" b="1" dirty="0">
                <a:solidFill>
                  <a:prstClr val="black"/>
                </a:solidFill>
                <a:latin typeface="Calibri" pitchFamily="34" charset="0"/>
              </a:rPr>
              <a:t>Shape Fill</a:t>
            </a:r>
            <a:r>
              <a:rPr lang="en-US" dirty="0">
                <a:solidFill>
                  <a:prstClr val="black"/>
                </a:solidFill>
                <a:latin typeface="Calibri" pitchFamily="34" charset="0"/>
              </a:rPr>
              <a:t> from the </a:t>
            </a:r>
            <a:r>
              <a:rPr lang="en-US" b="1" dirty="0">
                <a:solidFill>
                  <a:prstClr val="black"/>
                </a:solidFill>
                <a:latin typeface="Calibri" pitchFamily="34" charset="0"/>
              </a:rPr>
              <a:t>Drawing Tools, Format</a:t>
            </a:r>
            <a:r>
              <a:rPr lang="en-US" dirty="0">
                <a:solidFill>
                  <a:prstClr val="black"/>
                </a:solidFill>
                <a:latin typeface="Calibri" pitchFamily="34" charset="0"/>
              </a:rPr>
              <a:t> tab on the ribbon bar above. It’s the one with the ‘paint can’ icon.</a:t>
            </a:r>
          </a:p>
        </p:txBody>
      </p:sp>
      <p:sp>
        <p:nvSpPr>
          <p:cNvPr id="2294" name="Text Box 246"/>
          <p:cNvSpPr txBox="1">
            <a:spLocks noChangeArrowheads="1"/>
          </p:cNvSpPr>
          <p:nvPr/>
        </p:nvSpPr>
        <p:spPr bwMode="auto">
          <a:xfrm>
            <a:off x="7772400" y="19206448"/>
            <a:ext cx="9140825" cy="7263527"/>
          </a:xfrm>
          <a:prstGeom prst="rect">
            <a:avLst/>
          </a:prstGeom>
          <a:solidFill>
            <a:schemeClr val="bg1"/>
          </a:solidFill>
          <a:ln>
            <a:noFill/>
          </a:ln>
          <a:effectLst/>
        </p:spPr>
        <p:txBody>
          <a:bodyPr lIns="182880" tIns="182880" rIns="182880" bIns="182880">
            <a:spAutoFit/>
          </a:bodyPr>
          <a:lstStyle/>
          <a:p>
            <a:pPr eaLnBrk="1" hangingPunct="1"/>
            <a:r>
              <a:rPr lang="en-US" dirty="0">
                <a:latin typeface="Calibri" pitchFamily="34" charset="0"/>
              </a:rPr>
              <a:t>Click here to insert your Methods and Materials text. Type it in or copy and paste from your Word document or other source.</a:t>
            </a:r>
          </a:p>
          <a:p>
            <a:pPr eaLnBrk="1" hangingPunct="1"/>
            <a:endParaRPr lang="en-US" dirty="0">
              <a:latin typeface="Calibri" pitchFamily="34" charset="0"/>
            </a:endParaRPr>
          </a:p>
          <a:p>
            <a:pPr eaLnBrk="1" hangingPunct="1"/>
            <a:r>
              <a:rPr lang="en-US" dirty="0">
                <a:latin typeface="Calibri" pitchFamily="34" charset="0"/>
              </a:rPr>
              <a:t>This text box will automatically re-size to your text. To turn off that feature, right click inside this box and go to </a:t>
            </a:r>
            <a:r>
              <a:rPr lang="en-US" b="1" dirty="0">
                <a:latin typeface="Calibri" pitchFamily="34" charset="0"/>
              </a:rPr>
              <a:t>Format Shape, Text Box, Autofit</a:t>
            </a:r>
            <a:r>
              <a:rPr lang="en-US" dirty="0">
                <a:latin typeface="Calibri" pitchFamily="34" charset="0"/>
              </a:rPr>
              <a:t>, and select the “Do Not Autofit” radio button.</a:t>
            </a:r>
          </a:p>
          <a:p>
            <a:pPr eaLnBrk="1" hangingPunct="1"/>
            <a:endParaRPr lang="en-US" dirty="0">
              <a:latin typeface="Calibri" pitchFamily="34" charset="0"/>
            </a:endParaRPr>
          </a:p>
          <a:p>
            <a:pPr eaLnBrk="1" hangingPunct="1"/>
            <a:r>
              <a:rPr lang="en-US" dirty="0">
                <a:latin typeface="Calibri" pitchFamily="34" charset="0"/>
              </a:rPr>
              <a:t>To change the font style of this text box: Click on the border once to highlight the entire text box, then select a different font or font size that suits you. This text is Calibri 28pt and is easily read up to 5 feet away on a 36x60 poster.</a:t>
            </a:r>
          </a:p>
          <a:p>
            <a:pPr eaLnBrk="1" hangingPunct="1"/>
            <a:endParaRPr lang="en-US" dirty="0">
              <a:latin typeface="Calibri" pitchFamily="34" charset="0"/>
            </a:endParaRPr>
          </a:p>
          <a:p>
            <a:pPr eaLnBrk="1" hangingPunct="1"/>
            <a:r>
              <a:rPr lang="en-US" dirty="0">
                <a:latin typeface="Calibri" pitchFamily="34" charset="0"/>
              </a:rPr>
              <a:t>Zoom out to 120% to preview what this will look like on your printed poster.</a:t>
            </a:r>
          </a:p>
        </p:txBody>
      </p:sp>
      <p:sp>
        <p:nvSpPr>
          <p:cNvPr id="2295" name="Text Box 247"/>
          <p:cNvSpPr txBox="1">
            <a:spLocks noChangeArrowheads="1"/>
          </p:cNvSpPr>
          <p:nvPr/>
        </p:nvSpPr>
        <p:spPr bwMode="auto">
          <a:xfrm>
            <a:off x="35890200" y="18486596"/>
            <a:ext cx="9140825" cy="4678204"/>
          </a:xfrm>
          <a:prstGeom prst="rect">
            <a:avLst/>
          </a:prstGeom>
          <a:solidFill>
            <a:schemeClr val="bg1"/>
          </a:solidFill>
          <a:ln>
            <a:noFill/>
          </a:ln>
          <a:effectLst/>
        </p:spPr>
        <p:txBody>
          <a:bodyPr lIns="182880" tIns="182880" rIns="182880" bIns="182880">
            <a:spAutoFit/>
          </a:bodyPr>
          <a:lstStyle/>
          <a:p>
            <a:pPr eaLnBrk="1" hangingPunct="1"/>
            <a:r>
              <a:rPr lang="en-US" dirty="0">
                <a:latin typeface="Calibri" pitchFamily="34" charset="0"/>
              </a:rPr>
              <a:t>Click here to insert your Conclusions text. Type it in or copy and paste from your Word document or other source.</a:t>
            </a:r>
          </a:p>
          <a:p>
            <a:pPr eaLnBrk="1" hangingPunct="1"/>
            <a:endParaRPr lang="en-US" dirty="0">
              <a:latin typeface="Calibri" pitchFamily="34" charset="0"/>
            </a:endParaRPr>
          </a:p>
          <a:p>
            <a:pPr eaLnBrk="1" hangingPunct="1"/>
            <a:r>
              <a:rPr lang="en-US" dirty="0">
                <a:latin typeface="Calibri" pitchFamily="34" charset="0"/>
              </a:rPr>
              <a:t>This text box will automatically re-size to your text. To turn off that feature, right click inside this box and go to </a:t>
            </a:r>
            <a:r>
              <a:rPr lang="en-US" b="1" dirty="0">
                <a:latin typeface="Calibri" pitchFamily="34" charset="0"/>
              </a:rPr>
              <a:t>Format Shape, Text Box, Autofit</a:t>
            </a:r>
            <a:r>
              <a:rPr lang="en-US" dirty="0">
                <a:latin typeface="Calibri" pitchFamily="34" charset="0"/>
              </a:rPr>
              <a:t>, and select the “Do Not Autofit” radio button.</a:t>
            </a:r>
          </a:p>
          <a:p>
            <a:pPr eaLnBrk="1" hangingPunct="1"/>
            <a:endParaRPr lang="en-US" dirty="0">
              <a:latin typeface="Calibri" pitchFamily="34" charset="0"/>
            </a:endParaRPr>
          </a:p>
          <a:p>
            <a:pPr eaLnBrk="1" hangingPunct="1"/>
            <a:r>
              <a:rPr lang="en-US" dirty="0">
                <a:latin typeface="Calibri" pitchFamily="34" charset="0"/>
              </a:rPr>
              <a:t>Zoom out to 120% to preview what this will look like on your printed poster.</a:t>
            </a:r>
          </a:p>
        </p:txBody>
      </p:sp>
      <mc:AlternateContent xmlns:mc="http://schemas.openxmlformats.org/markup-compatibility/2006" xmlns:a14="http://schemas.microsoft.com/office/drawing/2010/main">
        <mc:Choice Requires="a14">
          <p:sp>
            <p:nvSpPr>
              <p:cNvPr id="2296" name="Text Box 248"/>
              <p:cNvSpPr txBox="1">
                <a:spLocks noChangeArrowheads="1"/>
              </p:cNvSpPr>
              <p:nvPr/>
            </p:nvSpPr>
            <p:spPr bwMode="auto">
              <a:xfrm>
                <a:off x="7772400" y="5711825"/>
                <a:ext cx="9140825" cy="12032525"/>
              </a:xfrm>
              <a:prstGeom prst="rect">
                <a:avLst/>
              </a:prstGeom>
              <a:solidFill>
                <a:schemeClr val="bg1"/>
              </a:solidFill>
              <a:ln>
                <a:noFill/>
              </a:ln>
              <a:effectLst/>
            </p:spPr>
            <p:txBody>
              <a:bodyPr lIns="182880" tIns="182880" rIns="182880" bIns="182880">
                <a:spAutoFit/>
              </a:bodyPr>
              <a:lstStyle/>
              <a:p>
                <a:pPr eaLnBrk="1" hangingPunct="1"/>
                <a:r>
                  <a:rPr lang="en-US" b="1" dirty="0">
                    <a:latin typeface="Calibri" pitchFamily="34" charset="0"/>
                  </a:rPr>
                  <a:t>Genigraphics®</a:t>
                </a:r>
                <a:r>
                  <a:rPr lang="en-US" dirty="0">
                    <a:latin typeface="Calibri" pitchFamily="34" charset="0"/>
                  </a:rPr>
                  <a:t> has provided this template to assist in preparation of a medical or scientific research poster. The dimensions are set to 30” high by 50” wide but prints can be scaled up or down in size to any dimension with a 3:5 aspect ratio. For example, if you order a 36” x 60” poster using this template, we will print the file at 120% of its original size. </a:t>
                </a:r>
                <a:r>
                  <a:rPr lang="en-US" b="1" dirty="0">
                    <a:latin typeface="Calibri" pitchFamily="34" charset="0"/>
                  </a:rPr>
                  <a:t>The most critical factor is that your template and poster dimensions must be proportional:</a:t>
                </a:r>
              </a:p>
              <a:p>
                <a:pPr eaLnBrk="1" hangingPunct="1"/>
                <a:endParaRPr lang="en-US" b="1" dirty="0">
                  <a:latin typeface="Calibri" pitchFamily="34" charset="0"/>
                </a:endParaRPr>
              </a:p>
              <a:p>
                <a:pPr eaLnBrk="1" hangingPunct="1"/>
                <a14:m>
                  <m:oMathPara xmlns:m="http://schemas.openxmlformats.org/officeDocument/2006/math">
                    <m:oMathParaPr>
                      <m:jc m:val="centerGroup"/>
                    </m:oMathParaPr>
                    <m:oMath xmlns:m="http://schemas.openxmlformats.org/officeDocument/2006/math">
                      <m:box>
                        <m:boxPr>
                          <m:ctrlPr>
                            <a:rPr lang="en-US" b="1" i="1">
                              <a:latin typeface="Cambria Math" panose="02040503050406030204" pitchFamily="18" charset="0"/>
                            </a:rPr>
                          </m:ctrlPr>
                        </m:boxPr>
                        <m:e>
                          <m:f>
                            <m:fPr>
                              <m:ctrlPr>
                                <a:rPr lang="en-US" b="1" i="1">
                                  <a:latin typeface="Cambria Math" panose="02040503050406030204" pitchFamily="18" charset="0"/>
                                </a:rPr>
                              </m:ctrlPr>
                            </m:fPr>
                            <m:num>
                              <m:r>
                                <a:rPr lang="en-US" b="1" i="1">
                                  <a:latin typeface="Cambria Math"/>
                                </a:rPr>
                                <m:t>𝒕𝒆𝒎𝒑𝒍𝒂𝒕𝒆</m:t>
                              </m:r>
                              <m:r>
                                <a:rPr lang="en-US" b="1" i="1">
                                  <a:latin typeface="Cambria Math"/>
                                </a:rPr>
                                <m:t> </m:t>
                              </m:r>
                              <m:r>
                                <a:rPr lang="en-US" b="1" i="1">
                                  <a:latin typeface="Cambria Math"/>
                                </a:rPr>
                                <m:t>𝒉𝒆𝒊𝒈𝒉𝒕</m:t>
                              </m:r>
                            </m:num>
                            <m:den>
                              <m:r>
                                <a:rPr lang="en-US" b="1" i="1">
                                  <a:latin typeface="Cambria Math"/>
                                </a:rPr>
                                <m:t>𝒕𝒆𝒎𝒑𝒍𝒂𝒕𝒆</m:t>
                              </m:r>
                              <m:r>
                                <a:rPr lang="en-US" b="1" i="1">
                                  <a:latin typeface="Cambria Math"/>
                                </a:rPr>
                                <m:t> </m:t>
                              </m:r>
                              <m:r>
                                <a:rPr lang="en-US" b="1" i="1">
                                  <a:latin typeface="Cambria Math"/>
                                </a:rPr>
                                <m:t>𝒘𝒊𝒅𝒕𝒉</m:t>
                              </m:r>
                            </m:den>
                          </m:f>
                        </m:e>
                      </m:box>
                      <m:r>
                        <a:rPr lang="en-US" b="1" i="1">
                          <a:latin typeface="Cambria Math"/>
                        </a:rPr>
                        <m:t> = </m:t>
                      </m:r>
                      <m:box>
                        <m:boxPr>
                          <m:ctrlPr>
                            <a:rPr lang="en-US" b="1" i="1">
                              <a:latin typeface="Cambria Math" panose="02040503050406030204" pitchFamily="18" charset="0"/>
                            </a:rPr>
                          </m:ctrlPr>
                        </m:boxPr>
                        <m:e>
                          <m:f>
                            <m:fPr>
                              <m:ctrlPr>
                                <a:rPr lang="en-US" b="1" i="1">
                                  <a:latin typeface="Cambria Math" panose="02040503050406030204" pitchFamily="18" charset="0"/>
                                </a:rPr>
                              </m:ctrlPr>
                            </m:fPr>
                            <m:num>
                              <m:r>
                                <a:rPr lang="en-US" b="1" i="1">
                                  <a:latin typeface="Cambria Math"/>
                                </a:rPr>
                                <m:t>𝒅𝒆𝒔𝒊𝒓𝒆𝒅</m:t>
                              </m:r>
                              <m:r>
                                <a:rPr lang="en-US" b="1" i="1">
                                  <a:latin typeface="Cambria Math"/>
                                </a:rPr>
                                <m:t> </m:t>
                              </m:r>
                              <m:r>
                                <a:rPr lang="en-US" b="1" i="1">
                                  <a:latin typeface="Cambria Math"/>
                                </a:rPr>
                                <m:t>𝒑𝒓𝒊𝒏𝒕</m:t>
                              </m:r>
                              <m:r>
                                <a:rPr lang="en-US" b="1" i="1">
                                  <a:latin typeface="Cambria Math"/>
                                </a:rPr>
                                <m:t> </m:t>
                              </m:r>
                              <m:r>
                                <a:rPr lang="en-US" b="1" i="1">
                                  <a:latin typeface="Cambria Math"/>
                                </a:rPr>
                                <m:t>𝒉𝒆𝒊𝒈𝒉𝒕</m:t>
                              </m:r>
                            </m:num>
                            <m:den>
                              <m:r>
                                <a:rPr lang="en-US" b="1" i="1">
                                  <a:latin typeface="Cambria Math"/>
                                </a:rPr>
                                <m:t>𝒅𝒆𝒔𝒊𝒓𝒆𝒅</m:t>
                              </m:r>
                              <m:r>
                                <a:rPr lang="en-US" b="1" i="1">
                                  <a:latin typeface="Cambria Math"/>
                                </a:rPr>
                                <m:t> </m:t>
                              </m:r>
                              <m:r>
                                <a:rPr lang="en-US" b="1" i="1">
                                  <a:latin typeface="Cambria Math"/>
                                </a:rPr>
                                <m:t>𝒑𝒓𝒊𝒏𝒕</m:t>
                              </m:r>
                              <m:r>
                                <a:rPr lang="en-US" b="1" i="1">
                                  <a:latin typeface="Cambria Math"/>
                                </a:rPr>
                                <m:t> </m:t>
                              </m:r>
                              <m:r>
                                <a:rPr lang="en-US" b="1" i="1">
                                  <a:latin typeface="Cambria Math"/>
                                </a:rPr>
                                <m:t>𝒘𝒊𝒅𝒕𝒉</m:t>
                              </m:r>
                            </m:den>
                          </m:f>
                        </m:e>
                      </m:box>
                    </m:oMath>
                  </m:oMathPara>
                </a14:m>
                <a:endParaRPr lang="en-US" b="1" dirty="0">
                  <a:latin typeface="Calibri" pitchFamily="34" charset="0"/>
                </a:endParaRPr>
              </a:p>
              <a:p>
                <a:pPr eaLnBrk="1" hangingPunct="1"/>
                <a:endParaRPr lang="en-US" dirty="0">
                  <a:latin typeface="Calibri" pitchFamily="34" charset="0"/>
                </a:endParaRPr>
              </a:p>
              <a:p>
                <a:pPr eaLnBrk="1" hangingPunct="1"/>
                <a:r>
                  <a:rPr lang="en-US" dirty="0">
                    <a:latin typeface="Calibri" pitchFamily="34" charset="0"/>
                  </a:rPr>
                  <a:t>Order your poster from Genigraphics and we will perform a free design review and advise you if we see anything that may be a concern for printing. We’ll even help tidy things up.</a:t>
                </a:r>
              </a:p>
              <a:p>
                <a:pPr eaLnBrk="1" hangingPunct="1"/>
                <a:endParaRPr lang="en-US" dirty="0">
                  <a:latin typeface="Calibri" pitchFamily="34" charset="0"/>
                </a:endParaRPr>
              </a:p>
              <a:p>
                <a:pPr eaLnBrk="1" hangingPunct="1"/>
                <a:r>
                  <a:rPr lang="en-US" dirty="0">
                    <a:latin typeface="Calibri" pitchFamily="34" charset="0"/>
                  </a:rPr>
                  <a:t>We have more history with PowerPoint® than any other printing company. In fact, we helped Microsoft® design the software and we created all of the original color themes, templates, and clip art galleries. We know how to make your printed poster look just like it does on screen. Other printing companies and copy centers will blindly convert your file to another format prior to printing. This can result in text shifting, symbols changing, and altered colors. We know the secrets to avoid those issues. So choose Genigraphics for the most accurate reproduction available.</a:t>
                </a:r>
              </a:p>
            </p:txBody>
          </p:sp>
        </mc:Choice>
        <mc:Fallback xmlns="">
          <p:sp>
            <p:nvSpPr>
              <p:cNvPr id="2296" name="Text Box 248"/>
              <p:cNvSpPr txBox="1">
                <a:spLocks noRot="1" noChangeAspect="1" noMove="1" noResize="1" noEditPoints="1" noAdjustHandles="1" noChangeArrowheads="1" noChangeShapeType="1" noTextEdit="1"/>
              </p:cNvSpPr>
              <p:nvPr/>
            </p:nvSpPr>
            <p:spPr bwMode="auto">
              <a:xfrm>
                <a:off x="7772400" y="5711825"/>
                <a:ext cx="9140825" cy="12032525"/>
              </a:xfrm>
              <a:prstGeom prst="rect">
                <a:avLst/>
              </a:prstGeom>
              <a:blipFill rotWithShape="1">
                <a:blip r:embed="rId5"/>
                <a:stretch>
                  <a:fillRect l="-334" r="-801"/>
                </a:stretch>
              </a:blipFill>
              <a:ln>
                <a:noFill/>
              </a:ln>
              <a:effectLst/>
            </p:spPr>
            <p:txBody>
              <a:bodyPr/>
              <a:lstStyle/>
              <a:p>
                <a:r>
                  <a:rPr lang="en-US">
                    <a:noFill/>
                  </a:rPr>
                  <a:t> </a:t>
                </a:r>
              </a:p>
            </p:txBody>
          </p:sp>
        </mc:Fallback>
      </mc:AlternateContent>
      <p:sp>
        <p:nvSpPr>
          <p:cNvPr id="2297" name="Text Box 249"/>
          <p:cNvSpPr txBox="1">
            <a:spLocks noChangeArrowheads="1"/>
          </p:cNvSpPr>
          <p:nvPr/>
        </p:nvSpPr>
        <p:spPr bwMode="auto">
          <a:xfrm>
            <a:off x="35890200" y="24407872"/>
            <a:ext cx="9140825" cy="2062103"/>
          </a:xfrm>
          <a:prstGeom prst="rect">
            <a:avLst/>
          </a:prstGeom>
          <a:solidFill>
            <a:schemeClr val="bg1"/>
          </a:solidFill>
          <a:ln>
            <a:noFill/>
          </a:ln>
          <a:effectLst/>
        </p:spPr>
        <p:txBody>
          <a:bodyPr lIns="182880" tIns="182880" rIns="182880" bIns="182880">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spcAft>
                <a:spcPct val="50000"/>
              </a:spcAft>
              <a:buFontTx/>
              <a:buAutoNum type="arabicPeriod"/>
            </a:pPr>
            <a:r>
              <a:rPr lang="en-US" sz="2000" dirty="0">
                <a:latin typeface="Calibri" pitchFamily="34" charset="0"/>
              </a:rPr>
              <a:t>Click here to insert your References. Type it in or copy and paste from your Word document or other source.</a:t>
            </a:r>
          </a:p>
          <a:p>
            <a:pPr>
              <a:spcAft>
                <a:spcPct val="50000"/>
              </a:spcAft>
              <a:buFontTx/>
              <a:buAutoNum type="arabicPeriod"/>
            </a:pPr>
            <a:r>
              <a:rPr lang="en-US" sz="2000" dirty="0">
                <a:latin typeface="Calibri" pitchFamily="34" charset="0"/>
              </a:rPr>
              <a:t>Click on the border once to highlight and select a different font or font size that suits you. This text is in Arial 20pt and is easily read up to 3 feet away. Try to stay between 16pt – 24pt for best viewing.</a:t>
            </a:r>
          </a:p>
        </p:txBody>
      </p:sp>
      <p:sp>
        <p:nvSpPr>
          <p:cNvPr id="2298" name="Text Box 250"/>
          <p:cNvSpPr txBox="1">
            <a:spLocks noChangeArrowheads="1"/>
          </p:cNvSpPr>
          <p:nvPr/>
        </p:nvSpPr>
        <p:spPr bwMode="auto">
          <a:xfrm>
            <a:off x="26746199" y="5711825"/>
            <a:ext cx="8458200" cy="5109091"/>
          </a:xfrm>
          <a:prstGeom prst="rect">
            <a:avLst/>
          </a:prstGeom>
          <a:solidFill>
            <a:schemeClr val="bg1"/>
          </a:solidFill>
          <a:ln>
            <a:noFill/>
          </a:ln>
          <a:effectLst/>
        </p:spPr>
        <p:txBody>
          <a:bodyPr lIns="182880" tIns="182880" rIns="182880" bIns="182880">
            <a:spAutoFit/>
          </a:bodyPr>
          <a:lstStyle/>
          <a:p>
            <a:pPr eaLnBrk="1" hangingPunct="1"/>
            <a:r>
              <a:rPr lang="en-US" dirty="0">
                <a:latin typeface="Calibri" pitchFamily="34" charset="0"/>
              </a:rPr>
              <a:t>Click here to insert  more Results text. Type it in or copy and paste from your Word document or other source.</a:t>
            </a:r>
          </a:p>
          <a:p>
            <a:pPr eaLnBrk="1" hangingPunct="1"/>
            <a:endParaRPr lang="en-US" dirty="0">
              <a:latin typeface="Calibri" pitchFamily="34" charset="0"/>
            </a:endParaRPr>
          </a:p>
          <a:p>
            <a:pPr eaLnBrk="1" hangingPunct="1"/>
            <a:r>
              <a:rPr lang="en-US" dirty="0">
                <a:latin typeface="Calibri" pitchFamily="34" charset="0"/>
              </a:rPr>
              <a:t>To change the font style of this text box: Click on the border once to highlight the entire text box, then select a different font or font size that suits you. This text is Calibri 28pt and is easily read up to 5 feet away on a 36x60 poster.</a:t>
            </a:r>
          </a:p>
          <a:p>
            <a:pPr eaLnBrk="1" hangingPunct="1"/>
            <a:endParaRPr lang="en-US" dirty="0">
              <a:latin typeface="Calibri" pitchFamily="34" charset="0"/>
            </a:endParaRPr>
          </a:p>
          <a:p>
            <a:pPr eaLnBrk="1" hangingPunct="1"/>
            <a:r>
              <a:rPr lang="en-US" dirty="0">
                <a:latin typeface="Calibri" pitchFamily="34" charset="0"/>
              </a:rPr>
              <a:t>Zoom out to 120% to preview what this will look like on your printed poster.</a:t>
            </a:r>
          </a:p>
        </p:txBody>
      </p:sp>
      <p:sp>
        <p:nvSpPr>
          <p:cNvPr id="72" name="Text Box 240"/>
          <p:cNvSpPr txBox="1">
            <a:spLocks noChangeArrowheads="1"/>
          </p:cNvSpPr>
          <p:nvPr/>
        </p:nvSpPr>
        <p:spPr bwMode="auto">
          <a:xfrm>
            <a:off x="26874373" y="26139836"/>
            <a:ext cx="3787500" cy="4539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3814" tIns="41907" rIns="83814" bIns="41907">
            <a:spAutoFit/>
          </a:bodyPr>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pPr algn="ctr"/>
            <a:r>
              <a:rPr lang="en-US" sz="2400" b="1" dirty="0">
                <a:solidFill>
                  <a:schemeClr val="accent1">
                    <a:lumMod val="50000"/>
                  </a:schemeClr>
                </a:solidFill>
                <a:latin typeface="Calibri" pitchFamily="34" charset="0"/>
              </a:rPr>
              <a:t>Chart 1.</a:t>
            </a:r>
            <a:r>
              <a:rPr lang="en-US" sz="2400" dirty="0">
                <a:solidFill>
                  <a:schemeClr val="accent1">
                    <a:lumMod val="50000"/>
                  </a:schemeClr>
                </a:solidFill>
                <a:latin typeface="Calibri" pitchFamily="34" charset="0"/>
              </a:rPr>
              <a:t> Label in 24pt Calibri.</a:t>
            </a:r>
          </a:p>
        </p:txBody>
      </p:sp>
      <p:sp>
        <p:nvSpPr>
          <p:cNvPr id="73" name="Text Box 241"/>
          <p:cNvSpPr txBox="1">
            <a:spLocks noChangeArrowheads="1"/>
          </p:cNvSpPr>
          <p:nvPr/>
        </p:nvSpPr>
        <p:spPr bwMode="auto">
          <a:xfrm>
            <a:off x="26865323" y="11681138"/>
            <a:ext cx="3767430" cy="4539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3814" tIns="41907" rIns="83814" bIns="41907">
            <a:spAutoFit/>
          </a:bodyPr>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pPr algn="ctr"/>
            <a:r>
              <a:rPr lang="en-US" sz="2400" b="1" dirty="0">
                <a:solidFill>
                  <a:schemeClr val="accent1">
                    <a:lumMod val="50000"/>
                  </a:schemeClr>
                </a:solidFill>
                <a:latin typeface="Calibri" pitchFamily="34" charset="0"/>
              </a:rPr>
              <a:t>Table 1.</a:t>
            </a:r>
            <a:r>
              <a:rPr lang="en-US" sz="2400" dirty="0">
                <a:solidFill>
                  <a:schemeClr val="accent1">
                    <a:lumMod val="50000"/>
                  </a:schemeClr>
                </a:solidFill>
                <a:latin typeface="Calibri" pitchFamily="34" charset="0"/>
              </a:rPr>
              <a:t> Label in 24pt Calibri.</a:t>
            </a:r>
          </a:p>
        </p:txBody>
      </p:sp>
      <p:graphicFrame>
        <p:nvGraphicFramePr>
          <p:cNvPr id="74" name="Content Placeholder 114" descr="Sample table with 4 columns, 7 rows." title="Sample Table"/>
          <p:cNvGraphicFramePr>
            <a:graphicFrameLocks/>
          </p:cNvGraphicFramePr>
          <p:nvPr>
            <p:extLst>
              <p:ext uri="{D42A27DB-BD31-4B8C-83A1-F6EECF244321}">
                <p14:modId xmlns:p14="http://schemas.microsoft.com/office/powerpoint/2010/main" val="1054324015"/>
              </p:ext>
            </p:extLst>
          </p:nvPr>
        </p:nvGraphicFramePr>
        <p:xfrm>
          <a:off x="26965275" y="12420597"/>
          <a:ext cx="8237616" cy="6065997"/>
        </p:xfrm>
        <a:graphic>
          <a:graphicData uri="http://schemas.openxmlformats.org/drawingml/2006/table">
            <a:tbl>
              <a:tblPr firstRow="1" bandRow="1">
                <a:tableStyleId>{B301B821-A1FF-4177-AEE7-76D212191A09}</a:tableStyleId>
              </a:tblPr>
              <a:tblGrid>
                <a:gridCol w="2059404">
                  <a:extLst>
                    <a:ext uri="{9D8B030D-6E8A-4147-A177-3AD203B41FA5}">
                      <a16:colId xmlns:a16="http://schemas.microsoft.com/office/drawing/2014/main" val="20000"/>
                    </a:ext>
                  </a:extLst>
                </a:gridCol>
                <a:gridCol w="2059404">
                  <a:extLst>
                    <a:ext uri="{9D8B030D-6E8A-4147-A177-3AD203B41FA5}">
                      <a16:colId xmlns:a16="http://schemas.microsoft.com/office/drawing/2014/main" val="20001"/>
                    </a:ext>
                  </a:extLst>
                </a:gridCol>
                <a:gridCol w="2059404">
                  <a:extLst>
                    <a:ext uri="{9D8B030D-6E8A-4147-A177-3AD203B41FA5}">
                      <a16:colId xmlns:a16="http://schemas.microsoft.com/office/drawing/2014/main" val="20002"/>
                    </a:ext>
                  </a:extLst>
                </a:gridCol>
                <a:gridCol w="2059404">
                  <a:extLst>
                    <a:ext uri="{9D8B030D-6E8A-4147-A177-3AD203B41FA5}">
                      <a16:colId xmlns:a16="http://schemas.microsoft.com/office/drawing/2014/main" val="20003"/>
                    </a:ext>
                  </a:extLst>
                </a:gridCol>
              </a:tblGrid>
              <a:tr h="866571">
                <a:tc>
                  <a:txBody>
                    <a:bodyPr/>
                    <a:lstStyle/>
                    <a:p>
                      <a:endParaRPr lang="en-US" sz="2800" dirty="0"/>
                    </a:p>
                  </a:txBody>
                  <a:tcPr marL="111760" marR="111760" marT="41910" marB="41910" anchor="ctr"/>
                </a:tc>
                <a:tc>
                  <a:txBody>
                    <a:bodyPr/>
                    <a:lstStyle/>
                    <a:p>
                      <a:pPr algn="ctr"/>
                      <a:r>
                        <a:rPr lang="en-US" sz="2800" dirty="0"/>
                        <a:t>Heading</a:t>
                      </a:r>
                    </a:p>
                  </a:txBody>
                  <a:tcPr marL="111760" marR="111760" marT="41910" marB="41910" anchor="ctr"/>
                </a:tc>
                <a:tc>
                  <a:txBody>
                    <a:bodyPr/>
                    <a:lstStyle/>
                    <a:p>
                      <a:pPr algn="ctr"/>
                      <a:r>
                        <a:rPr lang="en-US" sz="2800" dirty="0"/>
                        <a:t>Heading</a:t>
                      </a:r>
                    </a:p>
                  </a:txBody>
                  <a:tcPr marL="111760" marR="111760" marT="41910" marB="41910" anchor="ctr"/>
                </a:tc>
                <a:tc>
                  <a:txBody>
                    <a:bodyPr/>
                    <a:lstStyle/>
                    <a:p>
                      <a:pPr algn="ctr"/>
                      <a:r>
                        <a:rPr lang="en-US" sz="2800" dirty="0"/>
                        <a:t>Heading</a:t>
                      </a:r>
                    </a:p>
                  </a:txBody>
                  <a:tcPr marL="111760" marR="111760" marT="41910" marB="41910" anchor="ctr"/>
                </a:tc>
                <a:extLst>
                  <a:ext uri="{0D108BD9-81ED-4DB2-BD59-A6C34878D82A}">
                    <a16:rowId xmlns:a16="http://schemas.microsoft.com/office/drawing/2014/main" val="10000"/>
                  </a:ext>
                </a:extLst>
              </a:tr>
              <a:tr h="866571">
                <a:tc>
                  <a:txBody>
                    <a:bodyPr/>
                    <a:lstStyle/>
                    <a:p>
                      <a:r>
                        <a:rPr lang="en-US" sz="2800" dirty="0"/>
                        <a:t>Item</a:t>
                      </a:r>
                    </a:p>
                  </a:txBody>
                  <a:tcPr marL="111760" marR="111760" marT="41910" marB="41910" anchor="ctr"/>
                </a:tc>
                <a:tc>
                  <a:txBody>
                    <a:bodyPr/>
                    <a:lstStyle/>
                    <a:p>
                      <a:pPr algn="ctr"/>
                      <a:r>
                        <a:rPr lang="en-US" sz="2800" dirty="0"/>
                        <a:t>800</a:t>
                      </a:r>
                    </a:p>
                  </a:txBody>
                  <a:tcPr marL="111760" marR="111760" marT="41910" marB="41910" anchor="ctr"/>
                </a:tc>
                <a:tc>
                  <a:txBody>
                    <a:bodyPr/>
                    <a:lstStyle/>
                    <a:p>
                      <a:pPr algn="ctr"/>
                      <a:r>
                        <a:rPr lang="en-US" sz="2800" dirty="0"/>
                        <a:t>790</a:t>
                      </a:r>
                    </a:p>
                  </a:txBody>
                  <a:tcPr marL="111760" marR="111760" marT="41910" marB="41910" anchor="ctr"/>
                </a:tc>
                <a:tc>
                  <a:txBody>
                    <a:bodyPr/>
                    <a:lstStyle/>
                    <a:p>
                      <a:pPr algn="ctr"/>
                      <a:r>
                        <a:rPr lang="en-US" sz="2800" dirty="0"/>
                        <a:t>4001</a:t>
                      </a:r>
                    </a:p>
                  </a:txBody>
                  <a:tcPr marL="111760" marR="111760" marT="41910" marB="41910" anchor="ctr"/>
                </a:tc>
                <a:extLst>
                  <a:ext uri="{0D108BD9-81ED-4DB2-BD59-A6C34878D82A}">
                    <a16:rowId xmlns:a16="http://schemas.microsoft.com/office/drawing/2014/main" val="10001"/>
                  </a:ext>
                </a:extLst>
              </a:tr>
              <a:tr h="866571">
                <a:tc>
                  <a:txBody>
                    <a:bodyPr/>
                    <a:lstStyle/>
                    <a:p>
                      <a:r>
                        <a:rPr lang="en-US" sz="2800" dirty="0"/>
                        <a:t>Item</a:t>
                      </a:r>
                    </a:p>
                  </a:txBody>
                  <a:tcPr marL="111760" marR="111760" marT="41910" marB="41910" anchor="ctr"/>
                </a:tc>
                <a:tc>
                  <a:txBody>
                    <a:bodyPr/>
                    <a:lstStyle/>
                    <a:p>
                      <a:pPr algn="ctr"/>
                      <a:r>
                        <a:rPr lang="en-US" sz="2800" dirty="0"/>
                        <a:t>356</a:t>
                      </a:r>
                    </a:p>
                  </a:txBody>
                  <a:tcPr marL="111760" marR="111760" marT="41910" marB="41910" anchor="ctr"/>
                </a:tc>
                <a:tc>
                  <a:txBody>
                    <a:bodyPr/>
                    <a:lstStyle/>
                    <a:p>
                      <a:pPr algn="ctr"/>
                      <a:r>
                        <a:rPr lang="en-US" sz="2800" dirty="0"/>
                        <a:t>856</a:t>
                      </a:r>
                    </a:p>
                  </a:txBody>
                  <a:tcPr marL="111760" marR="111760" marT="41910" marB="41910" anchor="ctr"/>
                </a:tc>
                <a:tc>
                  <a:txBody>
                    <a:bodyPr/>
                    <a:lstStyle/>
                    <a:p>
                      <a:pPr algn="ctr"/>
                      <a:r>
                        <a:rPr lang="en-US" sz="2800" dirty="0"/>
                        <a:t>290</a:t>
                      </a:r>
                    </a:p>
                  </a:txBody>
                  <a:tcPr marL="111760" marR="111760" marT="41910" marB="41910" anchor="ctr"/>
                </a:tc>
                <a:extLst>
                  <a:ext uri="{0D108BD9-81ED-4DB2-BD59-A6C34878D82A}">
                    <a16:rowId xmlns:a16="http://schemas.microsoft.com/office/drawing/2014/main" val="10002"/>
                  </a:ext>
                </a:extLst>
              </a:tr>
              <a:tr h="866571">
                <a:tc>
                  <a:txBody>
                    <a:bodyPr/>
                    <a:lstStyle/>
                    <a:p>
                      <a:r>
                        <a:rPr lang="en-US" sz="2800" dirty="0"/>
                        <a:t>Item</a:t>
                      </a:r>
                    </a:p>
                  </a:txBody>
                  <a:tcPr marL="111760" marR="111760" marT="41910" marB="41910" anchor="ctr"/>
                </a:tc>
                <a:tc>
                  <a:txBody>
                    <a:bodyPr/>
                    <a:lstStyle/>
                    <a:p>
                      <a:pPr algn="ctr"/>
                      <a:r>
                        <a:rPr lang="en-US" sz="2800" dirty="0"/>
                        <a:t>228</a:t>
                      </a:r>
                    </a:p>
                  </a:txBody>
                  <a:tcPr marL="111760" marR="111760" marT="41910" marB="41910" anchor="ctr"/>
                </a:tc>
                <a:tc>
                  <a:txBody>
                    <a:bodyPr/>
                    <a:lstStyle/>
                    <a:p>
                      <a:pPr algn="ctr"/>
                      <a:r>
                        <a:rPr lang="en-US" sz="2800" dirty="0"/>
                        <a:t>134</a:t>
                      </a:r>
                    </a:p>
                  </a:txBody>
                  <a:tcPr marL="111760" marR="111760" marT="41910" marB="41910" anchor="ctr"/>
                </a:tc>
                <a:tc>
                  <a:txBody>
                    <a:bodyPr/>
                    <a:lstStyle/>
                    <a:p>
                      <a:pPr algn="ctr"/>
                      <a:r>
                        <a:rPr lang="en-US" sz="2800" dirty="0"/>
                        <a:t>238</a:t>
                      </a:r>
                    </a:p>
                  </a:txBody>
                  <a:tcPr marL="111760" marR="111760" marT="41910" marB="41910" anchor="ctr"/>
                </a:tc>
                <a:extLst>
                  <a:ext uri="{0D108BD9-81ED-4DB2-BD59-A6C34878D82A}">
                    <a16:rowId xmlns:a16="http://schemas.microsoft.com/office/drawing/2014/main" val="10003"/>
                  </a:ext>
                </a:extLst>
              </a:tr>
              <a:tr h="866571">
                <a:tc>
                  <a:txBody>
                    <a:bodyPr/>
                    <a:lstStyle/>
                    <a:p>
                      <a:r>
                        <a:rPr lang="en-US" sz="2800" dirty="0"/>
                        <a:t>Item</a:t>
                      </a:r>
                    </a:p>
                  </a:txBody>
                  <a:tcPr marL="111760" marR="111760" marT="41910" marB="41910" anchor="ctr"/>
                </a:tc>
                <a:tc>
                  <a:txBody>
                    <a:bodyPr/>
                    <a:lstStyle/>
                    <a:p>
                      <a:pPr algn="ctr"/>
                      <a:r>
                        <a:rPr lang="en-US" sz="2800" dirty="0"/>
                        <a:t>954</a:t>
                      </a:r>
                    </a:p>
                  </a:txBody>
                  <a:tcPr marL="111760" marR="111760" marT="41910" marB="41910" anchor="ctr"/>
                </a:tc>
                <a:tc>
                  <a:txBody>
                    <a:bodyPr/>
                    <a:lstStyle/>
                    <a:p>
                      <a:pPr algn="ctr"/>
                      <a:r>
                        <a:rPr lang="en-US" sz="2800" dirty="0"/>
                        <a:t>875</a:t>
                      </a:r>
                    </a:p>
                  </a:txBody>
                  <a:tcPr marL="111760" marR="111760" marT="41910" marB="41910" anchor="ctr"/>
                </a:tc>
                <a:tc>
                  <a:txBody>
                    <a:bodyPr/>
                    <a:lstStyle/>
                    <a:p>
                      <a:pPr algn="ctr"/>
                      <a:r>
                        <a:rPr lang="en-US" sz="2800" dirty="0"/>
                        <a:t>976</a:t>
                      </a:r>
                    </a:p>
                  </a:txBody>
                  <a:tcPr marL="111760" marR="111760" marT="41910" marB="41910" anchor="ctr"/>
                </a:tc>
                <a:extLst>
                  <a:ext uri="{0D108BD9-81ED-4DB2-BD59-A6C34878D82A}">
                    <a16:rowId xmlns:a16="http://schemas.microsoft.com/office/drawing/2014/main" val="10004"/>
                  </a:ext>
                </a:extLst>
              </a:tr>
              <a:tr h="866571">
                <a:tc>
                  <a:txBody>
                    <a:bodyPr/>
                    <a:lstStyle/>
                    <a:p>
                      <a:r>
                        <a:rPr lang="en-US" sz="2800" dirty="0"/>
                        <a:t>Item</a:t>
                      </a:r>
                    </a:p>
                  </a:txBody>
                  <a:tcPr marL="111760" marR="111760" marT="41910" marB="41910" anchor="ctr"/>
                </a:tc>
                <a:tc>
                  <a:txBody>
                    <a:bodyPr/>
                    <a:lstStyle/>
                    <a:p>
                      <a:pPr algn="ctr"/>
                      <a:r>
                        <a:rPr lang="en-US" sz="2800" dirty="0"/>
                        <a:t>324</a:t>
                      </a:r>
                    </a:p>
                  </a:txBody>
                  <a:tcPr marL="111760" marR="111760" marT="41910" marB="41910" anchor="ctr"/>
                </a:tc>
                <a:tc>
                  <a:txBody>
                    <a:bodyPr/>
                    <a:lstStyle/>
                    <a:p>
                      <a:pPr algn="ctr"/>
                      <a:r>
                        <a:rPr lang="en-US" sz="2800" dirty="0"/>
                        <a:t>325</a:t>
                      </a:r>
                    </a:p>
                  </a:txBody>
                  <a:tcPr marL="111760" marR="111760" marT="41910" marB="41910" anchor="ctr"/>
                </a:tc>
                <a:tc>
                  <a:txBody>
                    <a:bodyPr/>
                    <a:lstStyle/>
                    <a:p>
                      <a:pPr algn="ctr"/>
                      <a:r>
                        <a:rPr lang="en-US" sz="2800" dirty="0"/>
                        <a:t>301</a:t>
                      </a:r>
                    </a:p>
                  </a:txBody>
                  <a:tcPr marL="111760" marR="111760" marT="41910" marB="41910" anchor="ctr"/>
                </a:tc>
                <a:extLst>
                  <a:ext uri="{0D108BD9-81ED-4DB2-BD59-A6C34878D82A}">
                    <a16:rowId xmlns:a16="http://schemas.microsoft.com/office/drawing/2014/main" val="10005"/>
                  </a:ext>
                </a:extLst>
              </a:tr>
              <a:tr h="866571">
                <a:tc>
                  <a:txBody>
                    <a:bodyPr/>
                    <a:lstStyle/>
                    <a:p>
                      <a:r>
                        <a:rPr lang="en-US" sz="2800" dirty="0"/>
                        <a:t>Item</a:t>
                      </a:r>
                    </a:p>
                  </a:txBody>
                  <a:tcPr marL="111760" marR="111760" marT="41910" marB="41910" anchor="ctr"/>
                </a:tc>
                <a:tc>
                  <a:txBody>
                    <a:bodyPr/>
                    <a:lstStyle/>
                    <a:p>
                      <a:pPr algn="ctr"/>
                      <a:r>
                        <a:rPr lang="en-US" sz="2800" dirty="0"/>
                        <a:t>199</a:t>
                      </a:r>
                    </a:p>
                  </a:txBody>
                  <a:tcPr marL="111760" marR="111760" marT="41910" marB="41910" anchor="ctr"/>
                </a:tc>
                <a:tc>
                  <a:txBody>
                    <a:bodyPr/>
                    <a:lstStyle/>
                    <a:p>
                      <a:pPr algn="ctr"/>
                      <a:r>
                        <a:rPr lang="en-US" sz="2800" dirty="0"/>
                        <a:t>137</a:t>
                      </a:r>
                    </a:p>
                  </a:txBody>
                  <a:tcPr marL="111760" marR="111760" marT="41910" marB="41910" anchor="ctr"/>
                </a:tc>
                <a:tc>
                  <a:txBody>
                    <a:bodyPr/>
                    <a:lstStyle/>
                    <a:p>
                      <a:pPr algn="ctr"/>
                      <a:r>
                        <a:rPr lang="en-US" sz="2800" dirty="0"/>
                        <a:t>186</a:t>
                      </a:r>
                    </a:p>
                  </a:txBody>
                  <a:tcPr marL="111760" marR="111760" marT="41910" marB="41910" anchor="ctr"/>
                </a:tc>
                <a:extLst>
                  <a:ext uri="{0D108BD9-81ED-4DB2-BD59-A6C34878D82A}">
                    <a16:rowId xmlns:a16="http://schemas.microsoft.com/office/drawing/2014/main" val="10006"/>
                  </a:ext>
                </a:extLst>
              </a:tr>
            </a:tbl>
          </a:graphicData>
        </a:graphic>
      </p:graphicFrame>
      <p:graphicFrame>
        <p:nvGraphicFramePr>
          <p:cNvPr id="75" name="Chart 74"/>
          <p:cNvGraphicFramePr/>
          <p:nvPr>
            <p:extLst>
              <p:ext uri="{D42A27DB-BD31-4B8C-83A1-F6EECF244321}">
                <p14:modId xmlns:p14="http://schemas.microsoft.com/office/powerpoint/2010/main" val="495813871"/>
              </p:ext>
            </p:extLst>
          </p:nvPr>
        </p:nvGraphicFramePr>
        <p:xfrm>
          <a:off x="26974327" y="19502736"/>
          <a:ext cx="8230071" cy="6337782"/>
        </p:xfrm>
        <a:graphic>
          <a:graphicData uri="http://schemas.openxmlformats.org/drawingml/2006/chart">
            <c:chart xmlns:c="http://schemas.openxmlformats.org/drawingml/2006/chart" xmlns:r="http://schemas.openxmlformats.org/officeDocument/2006/relationships" r:id="rId6"/>
          </a:graphicData>
        </a:graphic>
      </p:graphicFrame>
      <p:pic>
        <p:nvPicPr>
          <p:cNvPr id="76" name="Picture 75"/>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6107765" y="11835209"/>
            <a:ext cx="8923259" cy="5408061"/>
          </a:xfrm>
          <a:prstGeom prst="rect">
            <a:avLst/>
          </a:prstGeom>
          <a:ln>
            <a:solidFill>
              <a:schemeClr val="tx2">
                <a:lumMod val="50000"/>
              </a:schemeClr>
            </a:solidFill>
          </a:ln>
        </p:spPr>
      </p:pic>
    </p:spTree>
  </p:cSld>
  <p:clrMapOvr>
    <a:masterClrMapping/>
  </p:clrMapOvr>
</p:sld>
</file>

<file path=ppt/theme/theme1.xml><?xml version="1.0" encoding="utf-8"?>
<a:theme xmlns:a="http://schemas.openxmlformats.org/drawingml/2006/main" name="Default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665</TotalTime>
  <Words>1132</Words>
  <Application>Microsoft Office PowerPoint</Application>
  <PresentationFormat>Custom</PresentationFormat>
  <Paragraphs>95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 Math</vt:lpstr>
      <vt:lpstr>Default Design</vt:lpstr>
      <vt:lpstr>PowerPoint Presentation</vt:lpstr>
    </vt:vector>
  </TitlesOfParts>
  <Company>Genigraphics 800.790.4001</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Genigraphics Research Poster Template 36x60</dc:title>
  <dc:creator>Genigraphics 800.790.4001</dc:creator>
  <dc:description>To order poster prints visit us at www.genigraphics.com</dc:description>
  <cp:lastModifiedBy>Christa Stiles</cp:lastModifiedBy>
  <cp:revision>38</cp:revision>
  <dcterms:created xsi:type="dcterms:W3CDTF">2008-05-03T03:01:56Z</dcterms:created>
  <dcterms:modified xsi:type="dcterms:W3CDTF">2020-03-06T21:07:25Z</dcterms:modified>
</cp:coreProperties>
</file>