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6459200" cy="32918400"/>
  <p:notesSz cx="7004050" cy="9290050"/>
  <p:defaultTextStyle>
    <a:defPPr>
      <a:defRPr lang="en-US"/>
    </a:defPPr>
    <a:lvl1pPr marL="0" algn="l" defTabSz="2962330" rtl="0" eaLnBrk="1" latinLnBrk="0" hangingPunct="1">
      <a:defRPr sz="5805" kern="1200">
        <a:solidFill>
          <a:schemeClr val="tx1"/>
        </a:solidFill>
        <a:latin typeface="+mn-lt"/>
        <a:ea typeface="+mn-ea"/>
        <a:cs typeface="+mn-cs"/>
      </a:defRPr>
    </a:lvl1pPr>
    <a:lvl2pPr marL="1481165" algn="l" defTabSz="2962330" rtl="0" eaLnBrk="1" latinLnBrk="0" hangingPunct="1">
      <a:defRPr sz="5805" kern="1200">
        <a:solidFill>
          <a:schemeClr val="tx1"/>
        </a:solidFill>
        <a:latin typeface="+mn-lt"/>
        <a:ea typeface="+mn-ea"/>
        <a:cs typeface="+mn-cs"/>
      </a:defRPr>
    </a:lvl2pPr>
    <a:lvl3pPr marL="2962330" algn="l" defTabSz="2962330" rtl="0" eaLnBrk="1" latinLnBrk="0" hangingPunct="1">
      <a:defRPr sz="5805" kern="1200">
        <a:solidFill>
          <a:schemeClr val="tx1"/>
        </a:solidFill>
        <a:latin typeface="+mn-lt"/>
        <a:ea typeface="+mn-ea"/>
        <a:cs typeface="+mn-cs"/>
      </a:defRPr>
    </a:lvl3pPr>
    <a:lvl4pPr marL="4443495" algn="l" defTabSz="2962330" rtl="0" eaLnBrk="1" latinLnBrk="0" hangingPunct="1">
      <a:defRPr sz="5805" kern="1200">
        <a:solidFill>
          <a:schemeClr val="tx1"/>
        </a:solidFill>
        <a:latin typeface="+mn-lt"/>
        <a:ea typeface="+mn-ea"/>
        <a:cs typeface="+mn-cs"/>
      </a:defRPr>
    </a:lvl4pPr>
    <a:lvl5pPr marL="5924660" algn="l" defTabSz="2962330" rtl="0" eaLnBrk="1" latinLnBrk="0" hangingPunct="1">
      <a:defRPr sz="5805" kern="1200">
        <a:solidFill>
          <a:schemeClr val="tx1"/>
        </a:solidFill>
        <a:latin typeface="+mn-lt"/>
        <a:ea typeface="+mn-ea"/>
        <a:cs typeface="+mn-cs"/>
      </a:defRPr>
    </a:lvl5pPr>
    <a:lvl6pPr marL="7405825" algn="l" defTabSz="2962330" rtl="0" eaLnBrk="1" latinLnBrk="0" hangingPunct="1">
      <a:defRPr sz="5805" kern="1200">
        <a:solidFill>
          <a:schemeClr val="tx1"/>
        </a:solidFill>
        <a:latin typeface="+mn-lt"/>
        <a:ea typeface="+mn-ea"/>
        <a:cs typeface="+mn-cs"/>
      </a:defRPr>
    </a:lvl6pPr>
    <a:lvl7pPr marL="8886990" algn="l" defTabSz="2962330" rtl="0" eaLnBrk="1" latinLnBrk="0" hangingPunct="1">
      <a:defRPr sz="5805" kern="1200">
        <a:solidFill>
          <a:schemeClr val="tx1"/>
        </a:solidFill>
        <a:latin typeface="+mn-lt"/>
        <a:ea typeface="+mn-ea"/>
        <a:cs typeface="+mn-cs"/>
      </a:defRPr>
    </a:lvl7pPr>
    <a:lvl8pPr marL="10368156" algn="l" defTabSz="2962330" rtl="0" eaLnBrk="1" latinLnBrk="0" hangingPunct="1">
      <a:defRPr sz="5805" kern="1200">
        <a:solidFill>
          <a:schemeClr val="tx1"/>
        </a:solidFill>
        <a:latin typeface="+mn-lt"/>
        <a:ea typeface="+mn-ea"/>
        <a:cs typeface="+mn-cs"/>
      </a:defRPr>
    </a:lvl8pPr>
    <a:lvl9pPr marL="11849321" algn="l" defTabSz="2962330" rtl="0" eaLnBrk="1" latinLnBrk="0" hangingPunct="1">
      <a:defRPr sz="580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518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710" autoAdjust="0"/>
    <p:restoredTop sz="94676" autoAdjust="0"/>
  </p:normalViewPr>
  <p:slideViewPr>
    <p:cSldViewPr>
      <p:cViewPr varScale="1">
        <p:scale>
          <a:sx n="24" d="100"/>
          <a:sy n="24" d="100"/>
        </p:scale>
        <p:origin x="4332" y="78"/>
      </p:cViewPr>
      <p:guideLst>
        <p:guide orient="horz" pos="10368"/>
        <p:guide pos="5184"/>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1D21-405D-A598-2D968B5D9DBF}"/>
            </c:ext>
          </c:extLst>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1D21-405D-A598-2D968B5D9DBF}"/>
            </c:ext>
          </c:extLst>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extLst>
            <c:ext xmlns:c16="http://schemas.microsoft.com/office/drawing/2014/chart" uri="{C3380CC4-5D6E-409C-BE32-E72D297353CC}">
              <c16:uniqueId val="{00000002-1D21-405D-A598-2D968B5D9DBF}"/>
            </c:ext>
          </c:extLst>
        </c:ser>
        <c:dLbls>
          <c:showLegendKey val="0"/>
          <c:showVal val="0"/>
          <c:showCatName val="0"/>
          <c:showSerName val="0"/>
          <c:showPercent val="0"/>
          <c:showBubbleSize val="0"/>
        </c:dLbls>
        <c:gapWidth val="150"/>
        <c:axId val="95565696"/>
        <c:axId val="95567232"/>
      </c:barChart>
      <c:catAx>
        <c:axId val="95565696"/>
        <c:scaling>
          <c:orientation val="minMax"/>
        </c:scaling>
        <c:delete val="0"/>
        <c:axPos val="b"/>
        <c:numFmt formatCode="General" sourceLinked="0"/>
        <c:majorTickMark val="out"/>
        <c:minorTickMark val="none"/>
        <c:tickLblPos val="nextTo"/>
        <c:crossAx val="95567232"/>
        <c:crosses val="autoZero"/>
        <c:auto val="1"/>
        <c:lblAlgn val="ctr"/>
        <c:lblOffset val="100"/>
        <c:noMultiLvlLbl val="0"/>
      </c:catAx>
      <c:valAx>
        <c:axId val="95567232"/>
        <c:scaling>
          <c:orientation val="minMax"/>
        </c:scaling>
        <c:delete val="0"/>
        <c:axPos val="l"/>
        <c:majorGridlines/>
        <c:numFmt formatCode="General" sourceLinked="1"/>
        <c:majorTickMark val="out"/>
        <c:minorTickMark val="none"/>
        <c:tickLblPos val="nextTo"/>
        <c:crossAx val="95565696"/>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Rectangle 11"/>
          <p:cNvSpPr/>
          <p:nvPr userDrawn="1"/>
        </p:nvSpPr>
        <p:spPr>
          <a:xfrm>
            <a:off x="16002000" y="0"/>
            <a:ext cx="457200" cy="32918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83" dirty="0"/>
          </a:p>
        </p:txBody>
      </p:sp>
      <p:sp>
        <p:nvSpPr>
          <p:cNvPr id="15" name="Rectangle 14"/>
          <p:cNvSpPr/>
          <p:nvPr userDrawn="1"/>
        </p:nvSpPr>
        <p:spPr>
          <a:xfrm>
            <a:off x="0" y="0"/>
            <a:ext cx="457200" cy="32918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83" dirty="0"/>
          </a:p>
        </p:txBody>
      </p:sp>
      <p:sp>
        <p:nvSpPr>
          <p:cNvPr id="16" name="Rectangle 15"/>
          <p:cNvSpPr/>
          <p:nvPr userDrawn="1"/>
        </p:nvSpPr>
        <p:spPr>
          <a:xfrm>
            <a:off x="0" y="0"/>
            <a:ext cx="16459200" cy="384048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83" dirty="0"/>
          </a:p>
        </p:txBody>
      </p:sp>
      <p:sp>
        <p:nvSpPr>
          <p:cNvPr id="17" name="Rectangle 16"/>
          <p:cNvSpPr/>
          <p:nvPr userDrawn="1"/>
        </p:nvSpPr>
        <p:spPr>
          <a:xfrm>
            <a:off x="0" y="29077920"/>
            <a:ext cx="16459200" cy="384048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483" dirty="0"/>
          </a:p>
        </p:txBody>
      </p:sp>
      <p:sp>
        <p:nvSpPr>
          <p:cNvPr id="19" name="Instructions"/>
          <p:cNvSpPr/>
          <p:nvPr userDrawn="1"/>
        </p:nvSpPr>
        <p:spPr>
          <a:xfrm>
            <a:off x="-8229600" y="0"/>
            <a:ext cx="7680960" cy="32918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440"/>
              </a:spcAft>
            </a:pPr>
            <a:r>
              <a:rPr lang="en-US" sz="6000" dirty="0">
                <a:solidFill>
                  <a:srgbClr val="7F7F7F"/>
                </a:solidFill>
                <a:latin typeface="Calibri" pitchFamily="34" charset="0"/>
                <a:cs typeface="Calibri" panose="020F0502020204030204" pitchFamily="34" charset="0"/>
              </a:rPr>
              <a:t>Poster Print Size:</a:t>
            </a:r>
            <a:endParaRPr sz="6000" dirty="0">
              <a:solidFill>
                <a:srgbClr val="7F7F7F"/>
              </a:solidFill>
              <a:latin typeface="Calibri" pitchFamily="34" charset="0"/>
              <a:cs typeface="Calibri" panose="020F0502020204030204" pitchFamily="34" charset="0"/>
            </a:endParaRPr>
          </a:p>
          <a:p>
            <a:pPr lvl="0">
              <a:spcBef>
                <a:spcPts val="0"/>
              </a:spcBef>
              <a:spcAft>
                <a:spcPts val="1440"/>
              </a:spcAft>
            </a:pPr>
            <a:r>
              <a:rPr lang="en-US" sz="4000" dirty="0">
                <a:solidFill>
                  <a:srgbClr val="7F7F7F"/>
                </a:solidFill>
                <a:latin typeface="Calibri" pitchFamily="34" charset="0"/>
                <a:cs typeface="Calibri" panose="020F0502020204030204" pitchFamily="34" charset="0"/>
              </a:rPr>
              <a:t>This poster template is 36” high by 18” wide and is printed at 200% for a 72” high by 36” wide poster. It can be used to print any poster with a 2:1 aspect ratio.</a:t>
            </a:r>
          </a:p>
          <a:p>
            <a:pPr lvl="0">
              <a:spcBef>
                <a:spcPts val="0"/>
              </a:spcBef>
              <a:spcAft>
                <a:spcPts val="1440"/>
              </a:spcAft>
            </a:pPr>
            <a:endParaRPr lang="en-US" sz="4000" dirty="0">
              <a:solidFill>
                <a:srgbClr val="7F7F7F"/>
              </a:solidFill>
              <a:latin typeface="Calibri" pitchFamily="34" charset="0"/>
              <a:cs typeface="Calibri" panose="020F0502020204030204" pitchFamily="34" charset="0"/>
            </a:endParaRPr>
          </a:p>
          <a:p>
            <a:pPr lvl="0">
              <a:spcBef>
                <a:spcPts val="0"/>
              </a:spcBef>
              <a:spcAft>
                <a:spcPts val="1440"/>
              </a:spcAft>
            </a:pPr>
            <a:endParaRPr lang="en-US" sz="4000" dirty="0">
              <a:solidFill>
                <a:srgbClr val="7F7F7F"/>
              </a:solidFill>
              <a:latin typeface="Calibri" pitchFamily="34" charset="0"/>
              <a:cs typeface="Calibri" panose="020F0502020204030204" pitchFamily="34" charset="0"/>
            </a:endParaRPr>
          </a:p>
          <a:p>
            <a:pPr lvl="0">
              <a:spcBef>
                <a:spcPts val="0"/>
              </a:spcBef>
              <a:spcAft>
                <a:spcPts val="1440"/>
              </a:spcAft>
            </a:pPr>
            <a:r>
              <a:rPr lang="en-US" sz="6000" dirty="0">
                <a:solidFill>
                  <a:srgbClr val="7F7F7F"/>
                </a:solidFill>
                <a:latin typeface="Calibri" pitchFamily="34" charset="0"/>
                <a:cs typeface="Calibri" panose="020F0502020204030204" pitchFamily="34" charset="0"/>
              </a:rPr>
              <a:t>Placeholders</a:t>
            </a:r>
            <a:r>
              <a:rPr sz="6000" dirty="0">
                <a:solidFill>
                  <a:srgbClr val="7F7F7F"/>
                </a:solidFill>
                <a:latin typeface="Calibri" pitchFamily="34" charset="0"/>
                <a:cs typeface="Calibri" panose="020F0502020204030204" pitchFamily="34" charset="0"/>
              </a:rPr>
              <a:t>:</a:t>
            </a:r>
          </a:p>
          <a:p>
            <a:pPr lvl="0">
              <a:spcBef>
                <a:spcPts val="0"/>
              </a:spcBef>
              <a:spcAft>
                <a:spcPts val="1440"/>
              </a:spcAft>
            </a:pPr>
            <a:r>
              <a:rPr sz="4000" dirty="0">
                <a:solidFill>
                  <a:srgbClr val="7F7F7F"/>
                </a:solidFill>
                <a:latin typeface="Calibri" pitchFamily="34" charset="0"/>
                <a:cs typeface="Calibri" panose="020F0502020204030204" pitchFamily="34" charset="0"/>
              </a:rPr>
              <a:t>The </a:t>
            </a:r>
            <a:r>
              <a:rPr lang="en-US" sz="4000" dirty="0">
                <a:solidFill>
                  <a:srgbClr val="7F7F7F"/>
                </a:solidFill>
                <a:latin typeface="Calibri" pitchFamily="34" charset="0"/>
                <a:cs typeface="Calibri" panose="020F0502020204030204" pitchFamily="34" charset="0"/>
              </a:rPr>
              <a:t>various elements included</a:t>
            </a:r>
            <a:r>
              <a:rPr sz="4000" dirty="0">
                <a:solidFill>
                  <a:srgbClr val="7F7F7F"/>
                </a:solidFill>
                <a:latin typeface="Calibri" pitchFamily="34" charset="0"/>
                <a:cs typeface="Calibri" panose="020F0502020204030204" pitchFamily="34" charset="0"/>
              </a:rPr>
              <a:t> in this </a:t>
            </a:r>
            <a:r>
              <a:rPr lang="en-US" sz="4000" dirty="0">
                <a:solidFill>
                  <a:srgbClr val="7F7F7F"/>
                </a:solidFill>
                <a:latin typeface="Calibri" pitchFamily="34" charset="0"/>
                <a:cs typeface="Calibri" panose="020F0502020204030204" pitchFamily="34" charset="0"/>
              </a:rPr>
              <a:t>poster are ones</a:t>
            </a:r>
            <a:r>
              <a:rPr lang="en-US" sz="4000" baseline="0" dirty="0">
                <a:solidFill>
                  <a:srgbClr val="7F7F7F"/>
                </a:solidFill>
                <a:latin typeface="Calibri" pitchFamily="34" charset="0"/>
                <a:cs typeface="Calibri" panose="020F0502020204030204" pitchFamily="34" charset="0"/>
              </a:rPr>
              <a:t> we often see in medical, research, and scientific posters.</a:t>
            </a:r>
            <a:r>
              <a:rPr sz="4000" dirty="0">
                <a:solidFill>
                  <a:srgbClr val="7F7F7F"/>
                </a:solidFill>
                <a:latin typeface="Calibri" pitchFamily="34" charset="0"/>
                <a:cs typeface="Calibri" panose="020F0502020204030204" pitchFamily="34" charset="0"/>
              </a:rPr>
              <a:t> </a:t>
            </a:r>
            <a:r>
              <a:rPr lang="en-US" sz="4000" dirty="0">
                <a:solidFill>
                  <a:srgbClr val="7F7F7F"/>
                </a:solidFill>
                <a:latin typeface="Calibri" pitchFamily="34" charset="0"/>
                <a:cs typeface="Calibri" panose="020F0502020204030204" pitchFamily="34" charset="0"/>
              </a:rPr>
              <a:t>Feel</a:t>
            </a:r>
            <a:r>
              <a:rPr lang="en-US" sz="40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440"/>
              </a:spcAft>
            </a:pPr>
            <a:endParaRPr lang="en-US" sz="4000" baseline="0" dirty="0">
              <a:solidFill>
                <a:srgbClr val="7F7F7F"/>
              </a:solidFill>
              <a:latin typeface="Calibri" pitchFamily="34" charset="0"/>
              <a:cs typeface="Calibri" panose="020F0502020204030204" pitchFamily="34" charset="0"/>
            </a:endParaRPr>
          </a:p>
          <a:p>
            <a:pPr lvl="0">
              <a:spcBef>
                <a:spcPts val="0"/>
              </a:spcBef>
              <a:spcAft>
                <a:spcPts val="1440"/>
              </a:spcAft>
            </a:pPr>
            <a:endParaRPr lang="en-US" sz="4000" baseline="0" dirty="0">
              <a:solidFill>
                <a:srgbClr val="7F7F7F"/>
              </a:solidFill>
              <a:latin typeface="Calibri" pitchFamily="34" charset="0"/>
              <a:cs typeface="Calibri" panose="020F0502020204030204" pitchFamily="34" charset="0"/>
            </a:endParaRPr>
          </a:p>
          <a:p>
            <a:pPr lvl="0">
              <a:spcBef>
                <a:spcPts val="0"/>
              </a:spcBef>
              <a:spcAft>
                <a:spcPts val="1440"/>
              </a:spcAft>
            </a:pPr>
            <a:r>
              <a:rPr lang="en-US" sz="6000" dirty="0">
                <a:solidFill>
                  <a:srgbClr val="7F7F7F"/>
                </a:solidFill>
                <a:latin typeface="Calibri" pitchFamily="34" charset="0"/>
                <a:cs typeface="Calibri" panose="020F0502020204030204" pitchFamily="34" charset="0"/>
              </a:rPr>
              <a:t>Image</a:t>
            </a:r>
            <a:r>
              <a:rPr lang="en-US" sz="6000" baseline="0" dirty="0">
                <a:solidFill>
                  <a:srgbClr val="7F7F7F"/>
                </a:solidFill>
                <a:latin typeface="Calibri" pitchFamily="34" charset="0"/>
                <a:cs typeface="Calibri" panose="020F0502020204030204" pitchFamily="34" charset="0"/>
              </a:rPr>
              <a:t> Quality</a:t>
            </a:r>
            <a:r>
              <a:rPr lang="en-US" sz="6000" dirty="0">
                <a:solidFill>
                  <a:srgbClr val="7F7F7F"/>
                </a:solidFill>
                <a:latin typeface="Calibri" pitchFamily="34" charset="0"/>
                <a:cs typeface="Calibri" panose="020F0502020204030204" pitchFamily="34" charset="0"/>
              </a:rPr>
              <a:t>:</a:t>
            </a:r>
          </a:p>
          <a:p>
            <a:pPr lvl="0">
              <a:spcBef>
                <a:spcPts val="0"/>
              </a:spcBef>
              <a:spcAft>
                <a:spcPts val="1440"/>
              </a:spcAft>
            </a:pPr>
            <a:r>
              <a:rPr lang="en-US" sz="4000" dirty="0">
                <a:solidFill>
                  <a:srgbClr val="7F7F7F"/>
                </a:solidFill>
                <a:latin typeface="Calibri" pitchFamily="34" charset="0"/>
                <a:cs typeface="Calibri" panose="020F0502020204030204" pitchFamily="34" charset="0"/>
              </a:rPr>
              <a:t>You can place digital photos or logo art in your poster file by selecting the </a:t>
            </a:r>
            <a:r>
              <a:rPr lang="en-US" sz="4000" b="1" dirty="0">
                <a:solidFill>
                  <a:srgbClr val="7F7F7F"/>
                </a:solidFill>
                <a:latin typeface="Calibri" pitchFamily="34" charset="0"/>
                <a:cs typeface="Calibri" panose="020F0502020204030204" pitchFamily="34" charset="0"/>
              </a:rPr>
              <a:t>Insert, Picture</a:t>
            </a:r>
            <a:r>
              <a:rPr lang="en-US" sz="40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4000" b="1" dirty="0">
                <a:solidFill>
                  <a:srgbClr val="7F7F7F"/>
                </a:solidFill>
                <a:latin typeface="Calibri" pitchFamily="34" charset="0"/>
                <a:cs typeface="Calibri" panose="020F0502020204030204" pitchFamily="34" charset="0"/>
              </a:rPr>
              <a:t>150-200 pixels per inch in their final printed size</a:t>
            </a:r>
            <a:r>
              <a:rPr lang="en-US" sz="4000" dirty="0">
                <a:solidFill>
                  <a:srgbClr val="7F7F7F"/>
                </a:solidFill>
                <a:latin typeface="Calibri" pitchFamily="34" charset="0"/>
                <a:cs typeface="Calibri" panose="020F0502020204030204" pitchFamily="34" charset="0"/>
              </a:rPr>
              <a:t>. For instance, a 1600 x 1200 pixel</a:t>
            </a:r>
            <a:r>
              <a:rPr lang="en-US" sz="4000" baseline="0" dirty="0">
                <a:solidFill>
                  <a:srgbClr val="7F7F7F"/>
                </a:solidFill>
                <a:latin typeface="Calibri" pitchFamily="34" charset="0"/>
                <a:cs typeface="Calibri" panose="020F0502020204030204" pitchFamily="34" charset="0"/>
              </a:rPr>
              <a:t> photo will usually look fine up to </a:t>
            </a:r>
            <a:r>
              <a:rPr lang="en-US" sz="4000" dirty="0">
                <a:solidFill>
                  <a:srgbClr val="7F7F7F"/>
                </a:solidFill>
                <a:latin typeface="Calibri" pitchFamily="34" charset="0"/>
                <a:cs typeface="Calibri" panose="020F0502020204030204" pitchFamily="34" charset="0"/>
              </a:rPr>
              <a:t>8“-10” wide on your printed poster.</a:t>
            </a:r>
          </a:p>
          <a:p>
            <a:pPr lvl="0">
              <a:spcBef>
                <a:spcPts val="0"/>
              </a:spcBef>
              <a:spcAft>
                <a:spcPts val="1440"/>
              </a:spcAft>
            </a:pPr>
            <a:r>
              <a:rPr lang="en-US" sz="40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440"/>
              </a:spcAft>
            </a:pPr>
            <a:r>
              <a:rPr lang="en-US" sz="40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440"/>
              </a:spcAft>
            </a:pPr>
            <a:r>
              <a:rPr lang="en-US" sz="800" dirty="0">
                <a:solidFill>
                  <a:srgbClr val="7F7F7F"/>
                </a:solidFill>
                <a:latin typeface="Calibri" pitchFamily="34" charset="0"/>
                <a:cs typeface="Calibri" panose="020F0502020204030204" pitchFamily="34" charset="0"/>
              </a:rPr>
              <a:t> </a:t>
            </a:r>
            <a:br>
              <a:rPr lang="en-US" sz="3200" dirty="0">
                <a:solidFill>
                  <a:srgbClr val="7F7F7F"/>
                </a:solidFill>
                <a:latin typeface="Calibri" pitchFamily="34" charset="0"/>
                <a:cs typeface="Calibri" panose="020F0502020204030204" pitchFamily="34" charset="0"/>
              </a:rPr>
            </a:br>
            <a:r>
              <a:rPr lang="en-US" sz="3200" dirty="0">
                <a:solidFill>
                  <a:srgbClr val="7F7F7F"/>
                </a:solidFill>
                <a:latin typeface="Calibri" pitchFamily="34" charset="0"/>
                <a:cs typeface="Calibri" panose="020F0502020204030204" pitchFamily="34" charset="0"/>
              </a:rPr>
              <a:t>[This sidebar area does not print.]</a:t>
            </a:r>
          </a:p>
        </p:txBody>
      </p:sp>
      <p:grpSp>
        <p:nvGrpSpPr>
          <p:cNvPr id="20" name="Group 19"/>
          <p:cNvGrpSpPr/>
          <p:nvPr userDrawn="1"/>
        </p:nvGrpSpPr>
        <p:grpSpPr>
          <a:xfrm>
            <a:off x="17007840" y="0"/>
            <a:ext cx="7680960" cy="32918400"/>
            <a:chOff x="33832800" y="0"/>
            <a:chExt cx="12801600" cy="43891200"/>
          </a:xfrm>
        </p:grpSpPr>
        <p:sp>
          <p:nvSpPr>
            <p:cNvPr id="21"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440"/>
                </a:spcAft>
              </a:pPr>
              <a:r>
                <a:rPr lang="en-US" sz="6000" dirty="0">
                  <a:solidFill>
                    <a:schemeClr val="bg1">
                      <a:lumMod val="50000"/>
                    </a:schemeClr>
                  </a:solidFill>
                  <a:latin typeface="Calibri" pitchFamily="34" charset="0"/>
                  <a:cs typeface="Calibri" panose="020F0502020204030204" pitchFamily="34" charset="0"/>
                </a:rPr>
                <a:t>Change</a:t>
              </a:r>
              <a:r>
                <a:rPr lang="en-US" sz="6000" baseline="0" dirty="0">
                  <a:solidFill>
                    <a:schemeClr val="bg1">
                      <a:lumMod val="50000"/>
                    </a:schemeClr>
                  </a:solidFill>
                  <a:latin typeface="Calibri" pitchFamily="34" charset="0"/>
                  <a:cs typeface="Calibri" panose="020F0502020204030204" pitchFamily="34" charset="0"/>
                </a:rPr>
                <a:t> Color Theme</a:t>
              </a:r>
              <a:r>
                <a:rPr lang="en-US" sz="6000" dirty="0">
                  <a:solidFill>
                    <a:schemeClr val="bg1">
                      <a:lumMod val="50000"/>
                    </a:schemeClr>
                  </a:solidFill>
                  <a:latin typeface="Calibri" pitchFamily="34" charset="0"/>
                  <a:cs typeface="Calibri" panose="020F0502020204030204" pitchFamily="34" charset="0"/>
                </a:rPr>
                <a:t>:</a:t>
              </a:r>
              <a:endParaRPr sz="6000" dirty="0">
                <a:solidFill>
                  <a:schemeClr val="bg1">
                    <a:lumMod val="50000"/>
                  </a:schemeClr>
                </a:solidFill>
                <a:latin typeface="Calibri" pitchFamily="34" charset="0"/>
                <a:cs typeface="Calibri" panose="020F0502020204030204" pitchFamily="34" charset="0"/>
              </a:endParaRPr>
            </a:p>
            <a:p>
              <a:pPr lvl="0">
                <a:spcBef>
                  <a:spcPts val="0"/>
                </a:spcBef>
                <a:spcAft>
                  <a:spcPts val="1440"/>
                </a:spcAft>
              </a:pPr>
              <a:r>
                <a:rPr lang="en-US" sz="40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40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440"/>
                </a:spcAft>
              </a:pPr>
              <a:r>
                <a:rPr lang="en-US" sz="4000" baseline="0" dirty="0">
                  <a:solidFill>
                    <a:schemeClr val="bg1">
                      <a:lumMod val="50000"/>
                    </a:schemeClr>
                  </a:solidFill>
                  <a:latin typeface="Calibri" pitchFamily="34" charset="0"/>
                  <a:cs typeface="Calibri" panose="020F0502020204030204" pitchFamily="34" charset="0"/>
                </a:rPr>
                <a:t>To change the color theme, select the </a:t>
              </a:r>
              <a:r>
                <a:rPr lang="en-US" sz="4000" b="1" baseline="0" dirty="0">
                  <a:solidFill>
                    <a:schemeClr val="bg1">
                      <a:lumMod val="50000"/>
                    </a:schemeClr>
                  </a:solidFill>
                  <a:latin typeface="Calibri" pitchFamily="34" charset="0"/>
                  <a:cs typeface="Calibri" panose="020F0502020204030204" pitchFamily="34" charset="0"/>
                </a:rPr>
                <a:t>Design</a:t>
              </a:r>
              <a:r>
                <a:rPr lang="en-US" sz="4000" baseline="0" dirty="0">
                  <a:solidFill>
                    <a:schemeClr val="bg1">
                      <a:lumMod val="50000"/>
                    </a:schemeClr>
                  </a:solidFill>
                  <a:latin typeface="Calibri" pitchFamily="34" charset="0"/>
                  <a:cs typeface="Calibri" panose="020F0502020204030204" pitchFamily="34" charset="0"/>
                </a:rPr>
                <a:t> tab, then select the </a:t>
              </a:r>
              <a:r>
                <a:rPr lang="en-US" sz="4000" b="1" baseline="0" dirty="0">
                  <a:solidFill>
                    <a:schemeClr val="bg1">
                      <a:lumMod val="50000"/>
                    </a:schemeClr>
                  </a:solidFill>
                  <a:latin typeface="Calibri" pitchFamily="34" charset="0"/>
                  <a:cs typeface="Calibri" panose="020F0502020204030204" pitchFamily="34" charset="0"/>
                </a:rPr>
                <a:t>Colors</a:t>
              </a:r>
              <a:r>
                <a:rPr lang="en-US" sz="40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1440"/>
                </a:spcAft>
              </a:pPr>
              <a:endParaRPr lang="en-US" sz="4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40"/>
                </a:spcAft>
              </a:pPr>
              <a:endParaRPr lang="en-US" sz="4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40"/>
                </a:spcAft>
              </a:pPr>
              <a:endParaRPr lang="en-US" sz="4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40"/>
                </a:spcAft>
              </a:pPr>
              <a:endParaRPr lang="en-US" sz="4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40"/>
                </a:spcAft>
              </a:pPr>
              <a:endParaRPr lang="en-US" sz="4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40"/>
                </a:spcAft>
              </a:pPr>
              <a:endParaRPr lang="en-US" sz="4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40"/>
                </a:spcAft>
              </a:pPr>
              <a:endParaRPr lang="en-US" sz="4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40"/>
                </a:spcAft>
              </a:pPr>
              <a:endParaRPr lang="en-US" sz="4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40"/>
                </a:spcAft>
              </a:pPr>
              <a:endParaRPr lang="en-US" sz="4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40"/>
                </a:spcAft>
              </a:pPr>
              <a:endParaRPr lang="en-US" sz="4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40"/>
                </a:spcAft>
              </a:pPr>
              <a:endParaRPr lang="en-US" sz="4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40"/>
                </a:spcAft>
              </a:pPr>
              <a:r>
                <a:rPr lang="en-US" sz="40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440"/>
                </a:spcAft>
              </a:pPr>
              <a:endParaRPr lang="en-US" sz="4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440"/>
                </a:spcAft>
              </a:pPr>
              <a:r>
                <a:rPr lang="en-US" sz="60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440"/>
                </a:spcAft>
              </a:pPr>
              <a:r>
                <a:rPr lang="en-US" sz="4000" dirty="0">
                  <a:solidFill>
                    <a:schemeClr val="bg1">
                      <a:lumMod val="50000"/>
                    </a:schemeClr>
                  </a:solidFill>
                  <a:latin typeface="Calibri" pitchFamily="34" charset="0"/>
                  <a:cs typeface="Calibri" panose="020F0502020204030204" pitchFamily="34" charset="0"/>
                </a:rPr>
                <a:t>Once your poster file is ready, visit</a:t>
              </a:r>
              <a:r>
                <a:rPr lang="en-US" sz="4000" baseline="0" dirty="0">
                  <a:solidFill>
                    <a:schemeClr val="bg1">
                      <a:lumMod val="50000"/>
                    </a:schemeClr>
                  </a:solidFill>
                  <a:latin typeface="Calibri" pitchFamily="34" charset="0"/>
                  <a:cs typeface="Calibri" panose="020F0502020204030204" pitchFamily="34" charset="0"/>
                </a:rPr>
                <a:t> </a:t>
              </a:r>
              <a:r>
                <a:rPr lang="en-US" sz="4000" b="1" baseline="0" dirty="0">
                  <a:solidFill>
                    <a:schemeClr val="bg1">
                      <a:lumMod val="50000"/>
                    </a:schemeClr>
                  </a:solidFill>
                  <a:latin typeface="Calibri" pitchFamily="34" charset="0"/>
                  <a:cs typeface="Calibri" panose="020F0502020204030204" pitchFamily="34" charset="0"/>
                </a:rPr>
                <a:t>www.genigraphics.com</a:t>
              </a:r>
              <a:r>
                <a:rPr lang="en-US" sz="40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440"/>
                </a:spcAft>
              </a:pPr>
              <a:r>
                <a:rPr lang="en-US" sz="40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40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4000" baseline="0" dirty="0">
                  <a:solidFill>
                    <a:schemeClr val="bg1">
                      <a:lumMod val="50000"/>
                    </a:schemeClr>
                  </a:solidFill>
                  <a:latin typeface="Calibri" pitchFamily="34" charset="0"/>
                  <a:cs typeface="Calibri" panose="020F0502020204030204" pitchFamily="34" charset="0"/>
                </a:rPr>
                <a:t>US and Canada:  1-800-790-4001</a:t>
              </a:r>
              <a:br>
                <a:rPr lang="en-US" sz="4000" baseline="0" dirty="0">
                  <a:solidFill>
                    <a:schemeClr val="bg1">
                      <a:lumMod val="50000"/>
                    </a:schemeClr>
                  </a:solidFill>
                  <a:latin typeface="Calibri" pitchFamily="34" charset="0"/>
                  <a:cs typeface="Calibri" panose="020F0502020204030204" pitchFamily="34" charset="0"/>
                </a:rPr>
              </a:br>
              <a:r>
                <a:rPr lang="en-US" sz="40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endParaRPr lang="en-US" sz="320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endParaRPr lang="en-US" sz="320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br>
                <a:rPr lang="en-US" sz="3200" dirty="0">
                  <a:solidFill>
                    <a:schemeClr val="bg1">
                      <a:lumMod val="50000"/>
                    </a:schemeClr>
                  </a:solidFill>
                  <a:latin typeface="Calibri" pitchFamily="34" charset="0"/>
                  <a:cs typeface="Calibri" panose="020F0502020204030204" pitchFamily="34" charset="0"/>
                </a:rPr>
              </a:br>
              <a:r>
                <a:rPr lang="en-US" sz="3200" dirty="0">
                  <a:solidFill>
                    <a:schemeClr val="bg1">
                      <a:lumMod val="50000"/>
                    </a:schemeClr>
                  </a:solidFill>
                  <a:latin typeface="Calibri" pitchFamily="34" charset="0"/>
                  <a:cs typeface="Calibri" panose="020F0502020204030204" pitchFamily="34" charset="0"/>
                </a:rPr>
                <a:t>[This sidebar area does not print.]</a:t>
              </a:r>
            </a:p>
          </p:txBody>
        </p:sp>
        <p:pic>
          <p:nvPicPr>
            <p:cNvPr id="22" name="Picture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7634673"/>
              <a:ext cx="11904515" cy="10246927"/>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3167362" y="32698944"/>
            <a:ext cx="3178461" cy="133868"/>
          </a:xfrm>
          <a:prstGeom prst="rect">
            <a:avLst/>
          </a:prstGeom>
        </p:spPr>
      </p:pic>
    </p:spTree>
    <p:extLst>
      <p:ext uri="{BB962C8B-B14F-4D97-AF65-F5344CB8AC3E}">
        <p14:creationId xmlns:p14="http://schemas.microsoft.com/office/powerpoint/2010/main" val="381294480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22960" y="1318262"/>
            <a:ext cx="14813280" cy="5486400"/>
          </a:xfrm>
          <a:prstGeom prst="rect">
            <a:avLst/>
          </a:prstGeom>
        </p:spPr>
        <p:txBody>
          <a:bodyPr vert="horz" lIns="438912" tIns="219456" rIns="438912" bIns="219456" rtlCol="0" anchor="ctr">
            <a:normAutofit/>
          </a:bodyPr>
          <a:lstStyle/>
          <a:p>
            <a:r>
              <a:rPr lang="en-US" dirty="0"/>
              <a:t>Click to edit Master title style</a:t>
            </a:r>
          </a:p>
        </p:txBody>
      </p:sp>
      <p:sp>
        <p:nvSpPr>
          <p:cNvPr id="3" name="Text Placeholder 2"/>
          <p:cNvSpPr>
            <a:spLocks noGrp="1"/>
          </p:cNvSpPr>
          <p:nvPr>
            <p:ph type="body" idx="1"/>
          </p:nvPr>
        </p:nvSpPr>
        <p:spPr>
          <a:xfrm>
            <a:off x="822960" y="7680964"/>
            <a:ext cx="14813280" cy="21724622"/>
          </a:xfrm>
          <a:prstGeom prst="rect">
            <a:avLst/>
          </a:prstGeom>
        </p:spPr>
        <p:txBody>
          <a:bodyPr vert="horz" lIns="438912" tIns="219456" rIns="438912" bIns="219456"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22960" y="30510484"/>
            <a:ext cx="3840480" cy="1752600"/>
          </a:xfrm>
          <a:prstGeom prst="rect">
            <a:avLst/>
          </a:prstGeom>
        </p:spPr>
        <p:txBody>
          <a:bodyPr vert="horz" lIns="438912" tIns="219456" rIns="438912" bIns="219456" rtlCol="0" anchor="ctr"/>
          <a:lstStyle>
            <a:lvl1pPr algn="l">
              <a:defRPr sz="3480">
                <a:solidFill>
                  <a:schemeClr val="tx1">
                    <a:tint val="75000"/>
                  </a:schemeClr>
                </a:solidFill>
              </a:defRPr>
            </a:lvl1pPr>
          </a:lstStyle>
          <a:p>
            <a:fld id="{985D6BDF-9D0E-4E2B-85B8-D8F4790360C9}" type="datetimeFigureOut">
              <a:rPr lang="en-US" smtClean="0"/>
              <a:t>8/30/2016</a:t>
            </a:fld>
            <a:endParaRPr lang="en-US" dirty="0"/>
          </a:p>
        </p:txBody>
      </p:sp>
      <p:sp>
        <p:nvSpPr>
          <p:cNvPr id="5" name="Footer Placeholder 4"/>
          <p:cNvSpPr>
            <a:spLocks noGrp="1"/>
          </p:cNvSpPr>
          <p:nvPr>
            <p:ph type="ftr" sz="quarter" idx="3"/>
          </p:nvPr>
        </p:nvSpPr>
        <p:spPr>
          <a:xfrm>
            <a:off x="5623560" y="30510484"/>
            <a:ext cx="5212080" cy="1752600"/>
          </a:xfrm>
          <a:prstGeom prst="rect">
            <a:avLst/>
          </a:prstGeom>
        </p:spPr>
        <p:txBody>
          <a:bodyPr vert="horz" lIns="438912" tIns="219456" rIns="438912" bIns="219456" rtlCol="0" anchor="ctr"/>
          <a:lstStyle>
            <a:lvl1pPr algn="ctr">
              <a:defRPr sz="348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1795760" y="30510484"/>
            <a:ext cx="3840480" cy="1752600"/>
          </a:xfrm>
          <a:prstGeom prst="rect">
            <a:avLst/>
          </a:prstGeom>
        </p:spPr>
        <p:txBody>
          <a:bodyPr vert="horz" lIns="438912" tIns="219456" rIns="438912" bIns="219456" rtlCol="0" anchor="ctr"/>
          <a:lstStyle>
            <a:lvl1pPr algn="r">
              <a:defRPr sz="348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2633525" rtl="0" eaLnBrk="1" latinLnBrk="0" hangingPunct="1">
        <a:spcBef>
          <a:spcPct val="0"/>
        </a:spcBef>
        <a:buNone/>
        <a:defRPr sz="4800" kern="1200">
          <a:solidFill>
            <a:schemeClr val="tx1"/>
          </a:solidFill>
          <a:latin typeface="+mj-lt"/>
          <a:ea typeface="+mj-ea"/>
          <a:cs typeface="+mj-cs"/>
        </a:defRPr>
      </a:lvl1pPr>
    </p:titleStyle>
    <p:bodyStyle>
      <a:lvl1pPr marL="274325" indent="-274325" algn="l" defTabSz="2633525" rtl="0" eaLnBrk="1" latinLnBrk="0" hangingPunct="1">
        <a:spcBef>
          <a:spcPct val="20000"/>
        </a:spcBef>
        <a:buFont typeface="Arial" pitchFamily="34" charset="0"/>
        <a:buChar char="•"/>
        <a:defRPr sz="2160" kern="1200">
          <a:solidFill>
            <a:schemeClr val="tx1"/>
          </a:solidFill>
          <a:latin typeface="+mn-lt"/>
          <a:ea typeface="+mn-ea"/>
          <a:cs typeface="+mn-cs"/>
        </a:defRPr>
      </a:lvl1pPr>
      <a:lvl2pPr marL="548651" indent="-274325" algn="l" defTabSz="2633525" rtl="0" eaLnBrk="1" latinLnBrk="0" hangingPunct="1">
        <a:spcBef>
          <a:spcPct val="20000"/>
        </a:spcBef>
        <a:buFont typeface="Arial" pitchFamily="34" charset="0"/>
        <a:buChar char="–"/>
        <a:defRPr sz="2160" kern="1200">
          <a:solidFill>
            <a:schemeClr val="tx1"/>
          </a:solidFill>
          <a:latin typeface="+mn-lt"/>
          <a:ea typeface="+mn-ea"/>
          <a:cs typeface="+mn-cs"/>
        </a:defRPr>
      </a:lvl2pPr>
      <a:lvl3pPr marL="822976" indent="-274325" algn="l" defTabSz="2633525" rtl="0" eaLnBrk="1" latinLnBrk="0" hangingPunct="1">
        <a:spcBef>
          <a:spcPct val="20000"/>
        </a:spcBef>
        <a:buFont typeface="Arial" pitchFamily="34" charset="0"/>
        <a:buChar char="•"/>
        <a:defRPr sz="2160" kern="1200">
          <a:solidFill>
            <a:schemeClr val="tx1"/>
          </a:solidFill>
          <a:latin typeface="+mn-lt"/>
          <a:ea typeface="+mn-ea"/>
          <a:cs typeface="+mn-cs"/>
        </a:defRPr>
      </a:lvl3pPr>
      <a:lvl4pPr marL="1097302" indent="-274325" algn="l" defTabSz="2633525" rtl="0" eaLnBrk="1" latinLnBrk="0" hangingPunct="1">
        <a:spcBef>
          <a:spcPct val="20000"/>
        </a:spcBef>
        <a:buFont typeface="Arial" pitchFamily="34" charset="0"/>
        <a:buChar char="–"/>
        <a:defRPr sz="2160" kern="1200">
          <a:solidFill>
            <a:schemeClr val="tx1"/>
          </a:solidFill>
          <a:latin typeface="+mn-lt"/>
          <a:ea typeface="+mn-ea"/>
          <a:cs typeface="+mn-cs"/>
        </a:defRPr>
      </a:lvl4pPr>
      <a:lvl5pPr marL="1371628" indent="-274325" algn="l" defTabSz="2633525" rtl="0" eaLnBrk="1" latinLnBrk="0" hangingPunct="1">
        <a:spcBef>
          <a:spcPct val="20000"/>
        </a:spcBef>
        <a:buFont typeface="Arial" pitchFamily="34" charset="0"/>
        <a:buChar char="»"/>
        <a:defRPr sz="2160" kern="1200">
          <a:solidFill>
            <a:schemeClr val="tx1"/>
          </a:solidFill>
          <a:latin typeface="+mn-lt"/>
          <a:ea typeface="+mn-ea"/>
          <a:cs typeface="+mn-cs"/>
        </a:defRPr>
      </a:lvl5pPr>
      <a:lvl6pPr marL="7242193" indent="-658381" algn="l" defTabSz="2633525" rtl="0" eaLnBrk="1" latinLnBrk="0" hangingPunct="1">
        <a:spcBef>
          <a:spcPct val="20000"/>
        </a:spcBef>
        <a:buFont typeface="Arial" pitchFamily="34" charset="0"/>
        <a:buChar char="•"/>
        <a:defRPr sz="5760" kern="1200">
          <a:solidFill>
            <a:schemeClr val="tx1"/>
          </a:solidFill>
          <a:latin typeface="+mn-lt"/>
          <a:ea typeface="+mn-ea"/>
          <a:cs typeface="+mn-cs"/>
        </a:defRPr>
      </a:lvl6pPr>
      <a:lvl7pPr marL="8558955" indent="-658381" algn="l" defTabSz="2633525" rtl="0" eaLnBrk="1" latinLnBrk="0" hangingPunct="1">
        <a:spcBef>
          <a:spcPct val="20000"/>
        </a:spcBef>
        <a:buFont typeface="Arial" pitchFamily="34" charset="0"/>
        <a:buChar char="•"/>
        <a:defRPr sz="5760" kern="1200">
          <a:solidFill>
            <a:schemeClr val="tx1"/>
          </a:solidFill>
          <a:latin typeface="+mn-lt"/>
          <a:ea typeface="+mn-ea"/>
          <a:cs typeface="+mn-cs"/>
        </a:defRPr>
      </a:lvl7pPr>
      <a:lvl8pPr marL="9875717" indent="-658381" algn="l" defTabSz="2633525" rtl="0" eaLnBrk="1" latinLnBrk="0" hangingPunct="1">
        <a:spcBef>
          <a:spcPct val="20000"/>
        </a:spcBef>
        <a:buFont typeface="Arial" pitchFamily="34" charset="0"/>
        <a:buChar char="•"/>
        <a:defRPr sz="5760" kern="1200">
          <a:solidFill>
            <a:schemeClr val="tx1"/>
          </a:solidFill>
          <a:latin typeface="+mn-lt"/>
          <a:ea typeface="+mn-ea"/>
          <a:cs typeface="+mn-cs"/>
        </a:defRPr>
      </a:lvl8pPr>
      <a:lvl9pPr marL="11192480" indent="-658381" algn="l" defTabSz="2633525" rtl="0" eaLnBrk="1" latinLnBrk="0" hangingPunct="1">
        <a:spcBef>
          <a:spcPct val="20000"/>
        </a:spcBef>
        <a:buFont typeface="Arial" pitchFamily="34" charset="0"/>
        <a:buChar char="•"/>
        <a:defRPr sz="5760" kern="1200">
          <a:solidFill>
            <a:schemeClr val="tx1"/>
          </a:solidFill>
          <a:latin typeface="+mn-lt"/>
          <a:ea typeface="+mn-ea"/>
          <a:cs typeface="+mn-cs"/>
        </a:defRPr>
      </a:lvl9pPr>
    </p:bodyStyle>
    <p:otherStyle>
      <a:defPPr>
        <a:defRPr lang="en-US"/>
      </a:defPPr>
      <a:lvl1pPr marL="0" algn="l" defTabSz="2633525" rtl="0" eaLnBrk="1" latinLnBrk="0" hangingPunct="1">
        <a:defRPr sz="5160" kern="1200">
          <a:solidFill>
            <a:schemeClr val="tx1"/>
          </a:solidFill>
          <a:latin typeface="+mn-lt"/>
          <a:ea typeface="+mn-ea"/>
          <a:cs typeface="+mn-cs"/>
        </a:defRPr>
      </a:lvl1pPr>
      <a:lvl2pPr marL="1316762" algn="l" defTabSz="2633525" rtl="0" eaLnBrk="1" latinLnBrk="0" hangingPunct="1">
        <a:defRPr sz="5160" kern="1200">
          <a:solidFill>
            <a:schemeClr val="tx1"/>
          </a:solidFill>
          <a:latin typeface="+mn-lt"/>
          <a:ea typeface="+mn-ea"/>
          <a:cs typeface="+mn-cs"/>
        </a:defRPr>
      </a:lvl2pPr>
      <a:lvl3pPr marL="2633525" algn="l" defTabSz="2633525" rtl="0" eaLnBrk="1" latinLnBrk="0" hangingPunct="1">
        <a:defRPr sz="5160" kern="1200">
          <a:solidFill>
            <a:schemeClr val="tx1"/>
          </a:solidFill>
          <a:latin typeface="+mn-lt"/>
          <a:ea typeface="+mn-ea"/>
          <a:cs typeface="+mn-cs"/>
        </a:defRPr>
      </a:lvl3pPr>
      <a:lvl4pPr marL="3950287" algn="l" defTabSz="2633525" rtl="0" eaLnBrk="1" latinLnBrk="0" hangingPunct="1">
        <a:defRPr sz="5160" kern="1200">
          <a:solidFill>
            <a:schemeClr val="tx1"/>
          </a:solidFill>
          <a:latin typeface="+mn-lt"/>
          <a:ea typeface="+mn-ea"/>
          <a:cs typeface="+mn-cs"/>
        </a:defRPr>
      </a:lvl4pPr>
      <a:lvl5pPr marL="5267050" algn="l" defTabSz="2633525" rtl="0" eaLnBrk="1" latinLnBrk="0" hangingPunct="1">
        <a:defRPr sz="5160" kern="1200">
          <a:solidFill>
            <a:schemeClr val="tx1"/>
          </a:solidFill>
          <a:latin typeface="+mn-lt"/>
          <a:ea typeface="+mn-ea"/>
          <a:cs typeface="+mn-cs"/>
        </a:defRPr>
      </a:lvl5pPr>
      <a:lvl6pPr marL="6583811" algn="l" defTabSz="2633525" rtl="0" eaLnBrk="1" latinLnBrk="0" hangingPunct="1">
        <a:defRPr sz="5160" kern="1200">
          <a:solidFill>
            <a:schemeClr val="tx1"/>
          </a:solidFill>
          <a:latin typeface="+mn-lt"/>
          <a:ea typeface="+mn-ea"/>
          <a:cs typeface="+mn-cs"/>
        </a:defRPr>
      </a:lvl6pPr>
      <a:lvl7pPr marL="7900574" algn="l" defTabSz="2633525" rtl="0" eaLnBrk="1" latinLnBrk="0" hangingPunct="1">
        <a:defRPr sz="5160" kern="1200">
          <a:solidFill>
            <a:schemeClr val="tx1"/>
          </a:solidFill>
          <a:latin typeface="+mn-lt"/>
          <a:ea typeface="+mn-ea"/>
          <a:cs typeface="+mn-cs"/>
        </a:defRPr>
      </a:lvl7pPr>
      <a:lvl8pPr marL="9217336" algn="l" defTabSz="2633525" rtl="0" eaLnBrk="1" latinLnBrk="0" hangingPunct="1">
        <a:defRPr sz="5160" kern="1200">
          <a:solidFill>
            <a:schemeClr val="tx1"/>
          </a:solidFill>
          <a:latin typeface="+mn-lt"/>
          <a:ea typeface="+mn-ea"/>
          <a:cs typeface="+mn-cs"/>
        </a:defRPr>
      </a:lvl8pPr>
      <a:lvl9pPr marL="10534099" algn="l" defTabSz="2633525" rtl="0" eaLnBrk="1" latinLnBrk="0" hangingPunct="1">
        <a:defRPr sz="51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7.jp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chart" Target="../charts/chart1.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2194560" y="274320"/>
            <a:ext cx="12070080" cy="16743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9728" tIns="219456" rIns="109728" bIns="219456" anchor="t"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000" b="1" dirty="0">
                <a:solidFill>
                  <a:schemeClr val="accent3">
                    <a:lumMod val="20000"/>
                    <a:lumOff val="80000"/>
                  </a:schemeClr>
                </a:solidFill>
                <a:latin typeface="+mn-lt"/>
              </a:rPr>
              <a:t>Template Provided By Genigraphics – 800.790.4001</a:t>
            </a:r>
          </a:p>
          <a:p>
            <a:pPr algn="ctr" eaLnBrk="1" hangingPunct="1"/>
            <a:r>
              <a:rPr lang="en-US" sz="4000" b="1" dirty="0">
                <a:solidFill>
                  <a:schemeClr val="accent3">
                    <a:lumMod val="20000"/>
                    <a:lumOff val="80000"/>
                  </a:schemeClr>
                </a:solidFill>
                <a:latin typeface="+mn-lt"/>
              </a:rPr>
              <a:t>Replace This Text With Your Title</a:t>
            </a:r>
          </a:p>
        </p:txBody>
      </p:sp>
      <p:sp>
        <p:nvSpPr>
          <p:cNvPr id="5" name="Text Box 123"/>
          <p:cNvSpPr txBox="1">
            <a:spLocks noChangeArrowheads="1"/>
          </p:cNvSpPr>
          <p:nvPr/>
        </p:nvSpPr>
        <p:spPr bwMode="auto">
          <a:xfrm>
            <a:off x="2194560" y="2286000"/>
            <a:ext cx="12070080" cy="1463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9728" tIns="109728" rIns="109728" bIns="109728"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800" dirty="0">
                <a:solidFill>
                  <a:schemeClr val="accent3">
                    <a:lumMod val="20000"/>
                    <a:lumOff val="80000"/>
                  </a:schemeClr>
                </a:solidFill>
                <a:latin typeface="+mn-lt"/>
              </a:rPr>
              <a:t>John Smith, MD</a:t>
            </a:r>
            <a:r>
              <a:rPr lang="en-US" sz="2800" baseline="30000" dirty="0">
                <a:solidFill>
                  <a:schemeClr val="accent3">
                    <a:lumMod val="20000"/>
                    <a:lumOff val="80000"/>
                  </a:schemeClr>
                </a:solidFill>
                <a:latin typeface="+mn-lt"/>
              </a:rPr>
              <a:t>1</a:t>
            </a:r>
            <a:r>
              <a:rPr lang="en-US" sz="2800" dirty="0">
                <a:solidFill>
                  <a:schemeClr val="accent3">
                    <a:lumMod val="20000"/>
                    <a:lumOff val="80000"/>
                  </a:schemeClr>
                </a:solidFill>
                <a:latin typeface="+mn-lt"/>
              </a:rPr>
              <a:t>; Jane Doe, PhD</a:t>
            </a:r>
            <a:r>
              <a:rPr lang="en-US" sz="2800" baseline="30000" dirty="0">
                <a:solidFill>
                  <a:schemeClr val="accent3">
                    <a:lumMod val="20000"/>
                    <a:lumOff val="80000"/>
                  </a:schemeClr>
                </a:solidFill>
                <a:latin typeface="+mn-lt"/>
              </a:rPr>
              <a:t>2</a:t>
            </a:r>
            <a:r>
              <a:rPr lang="en-US" sz="2800" dirty="0">
                <a:solidFill>
                  <a:schemeClr val="accent3">
                    <a:lumMod val="20000"/>
                    <a:lumOff val="80000"/>
                  </a:schemeClr>
                </a:solidFill>
                <a:latin typeface="+mn-lt"/>
              </a:rPr>
              <a:t>; Frederick Jones, MD, PhD</a:t>
            </a:r>
            <a:r>
              <a:rPr lang="en-US" sz="2800" baseline="30000" dirty="0">
                <a:solidFill>
                  <a:schemeClr val="accent3">
                    <a:lumMod val="20000"/>
                    <a:lumOff val="80000"/>
                  </a:schemeClr>
                </a:solidFill>
                <a:latin typeface="+mn-lt"/>
              </a:rPr>
              <a:t>1,2</a:t>
            </a:r>
          </a:p>
          <a:p>
            <a:pPr algn="ctr" eaLnBrk="1" hangingPunct="1"/>
            <a:r>
              <a:rPr lang="en-US" sz="2800" baseline="30000" dirty="0">
                <a:solidFill>
                  <a:schemeClr val="accent3">
                    <a:lumMod val="20000"/>
                    <a:lumOff val="80000"/>
                  </a:schemeClr>
                </a:solidFill>
                <a:latin typeface="+mn-lt"/>
              </a:rPr>
              <a:t>1</a:t>
            </a:r>
            <a:r>
              <a:rPr lang="en-US" sz="2800" dirty="0">
                <a:solidFill>
                  <a:schemeClr val="accent3">
                    <a:lumMod val="20000"/>
                    <a:lumOff val="80000"/>
                  </a:schemeClr>
                </a:solidFill>
                <a:latin typeface="+mn-lt"/>
              </a:rPr>
              <a:t>University of Affiliation, </a:t>
            </a:r>
            <a:r>
              <a:rPr lang="en-US" sz="2800" baseline="30000" dirty="0">
                <a:solidFill>
                  <a:schemeClr val="accent3">
                    <a:lumMod val="20000"/>
                    <a:lumOff val="80000"/>
                  </a:schemeClr>
                </a:solidFill>
                <a:latin typeface="+mn-lt"/>
              </a:rPr>
              <a:t>2</a:t>
            </a:r>
            <a:r>
              <a:rPr lang="en-US" sz="2800" dirty="0">
                <a:solidFill>
                  <a:schemeClr val="accent3">
                    <a:lumMod val="20000"/>
                    <a:lumOff val="80000"/>
                  </a:schemeClr>
                </a:solidFill>
                <a:latin typeface="+mn-lt"/>
              </a:rPr>
              <a:t>Medical Center of Affiliation</a:t>
            </a:r>
          </a:p>
        </p:txBody>
      </p:sp>
      <p:sp>
        <p:nvSpPr>
          <p:cNvPr id="24" name="TextBox 23"/>
          <p:cNvSpPr txBox="1"/>
          <p:nvPr/>
        </p:nvSpPr>
        <p:spPr>
          <a:xfrm>
            <a:off x="877824" y="30108904"/>
            <a:ext cx="2052100" cy="1477328"/>
          </a:xfrm>
          <a:prstGeom prst="rect">
            <a:avLst/>
          </a:prstGeom>
          <a:noFill/>
        </p:spPr>
        <p:txBody>
          <a:bodyPr wrap="none" rtlCol="0">
            <a:spAutoFit/>
          </a:bodyPr>
          <a:lstStyle/>
          <a:p>
            <a:r>
              <a:rPr lang="en-US" sz="1800" dirty="0"/>
              <a:t>&lt;your name&gt;</a:t>
            </a:r>
          </a:p>
          <a:p>
            <a:r>
              <a:rPr lang="en-US" sz="1800" dirty="0"/>
              <a:t>&lt;your organization&gt;</a:t>
            </a:r>
          </a:p>
          <a:p>
            <a:r>
              <a:rPr lang="en-US" sz="1800" dirty="0"/>
              <a:t>Email:</a:t>
            </a:r>
          </a:p>
          <a:p>
            <a:r>
              <a:rPr lang="en-US" sz="1800" dirty="0"/>
              <a:t>Website:</a:t>
            </a:r>
          </a:p>
          <a:p>
            <a:r>
              <a:rPr lang="en-US" sz="1800" dirty="0"/>
              <a:t>Phone:</a:t>
            </a:r>
          </a:p>
        </p:txBody>
      </p:sp>
      <p:sp>
        <p:nvSpPr>
          <p:cNvPr id="25" name="TextBox 24"/>
          <p:cNvSpPr txBox="1"/>
          <p:nvPr/>
        </p:nvSpPr>
        <p:spPr>
          <a:xfrm>
            <a:off x="877824" y="29489400"/>
            <a:ext cx="1508875" cy="590931"/>
          </a:xfrm>
          <a:prstGeom prst="rect">
            <a:avLst/>
          </a:prstGeom>
          <a:noFill/>
        </p:spPr>
        <p:txBody>
          <a:bodyPr wrap="none" rtlCol="0">
            <a:spAutoFit/>
          </a:bodyPr>
          <a:lstStyle/>
          <a:p>
            <a:r>
              <a:rPr lang="en-US" sz="3240" b="1" dirty="0"/>
              <a:t>Contact</a:t>
            </a:r>
          </a:p>
        </p:txBody>
      </p:sp>
      <p:sp>
        <p:nvSpPr>
          <p:cNvPr id="26" name="TextBox 25"/>
          <p:cNvSpPr txBox="1"/>
          <p:nvPr/>
        </p:nvSpPr>
        <p:spPr>
          <a:xfrm>
            <a:off x="8229600" y="30108903"/>
            <a:ext cx="7315200" cy="1828800"/>
          </a:xfrm>
          <a:prstGeom prst="rect">
            <a:avLst/>
          </a:prstGeom>
          <a:noFill/>
        </p:spPr>
        <p:txBody>
          <a:bodyPr wrap="square" tIns="54864" bIns="54864" numCol="1" spcCol="457200" rtlCol="0">
            <a:noAutofit/>
          </a:bodyPr>
          <a:lstStyle/>
          <a:p>
            <a:pPr marL="274325" indent="-274325">
              <a:buFont typeface="+mj-lt"/>
              <a:buAutoNum type="arabicPeriod"/>
            </a:pPr>
            <a:r>
              <a:rPr lang="en-US" sz="960" dirty="0"/>
              <a:t> </a:t>
            </a:r>
          </a:p>
          <a:p>
            <a:pPr marL="274325" indent="-274325">
              <a:buFont typeface="+mj-lt"/>
              <a:buAutoNum type="arabicPeriod"/>
            </a:pPr>
            <a:r>
              <a:rPr lang="en-US" sz="960" dirty="0"/>
              <a:t> </a:t>
            </a:r>
          </a:p>
          <a:p>
            <a:pPr marL="274325" indent="-274325">
              <a:buFont typeface="+mj-lt"/>
              <a:buAutoNum type="arabicPeriod"/>
            </a:pPr>
            <a:r>
              <a:rPr lang="en-US" sz="960" dirty="0"/>
              <a:t> </a:t>
            </a:r>
          </a:p>
          <a:p>
            <a:pPr marL="274325" indent="-274325">
              <a:buFont typeface="+mj-lt"/>
              <a:buAutoNum type="arabicPeriod"/>
            </a:pPr>
            <a:r>
              <a:rPr lang="en-US" sz="960" dirty="0"/>
              <a:t> </a:t>
            </a:r>
          </a:p>
          <a:p>
            <a:pPr marL="274325" indent="-274325">
              <a:buFont typeface="+mj-lt"/>
              <a:buAutoNum type="arabicPeriod"/>
            </a:pPr>
            <a:r>
              <a:rPr lang="en-US" sz="960" dirty="0"/>
              <a:t> </a:t>
            </a:r>
          </a:p>
          <a:p>
            <a:pPr marL="274325" indent="-274325">
              <a:buFont typeface="+mj-lt"/>
              <a:buAutoNum type="arabicPeriod"/>
            </a:pPr>
            <a:r>
              <a:rPr lang="en-US" sz="960" dirty="0"/>
              <a:t> </a:t>
            </a:r>
          </a:p>
          <a:p>
            <a:pPr marL="274325" indent="-274325">
              <a:buFont typeface="+mj-lt"/>
              <a:buAutoNum type="arabicPeriod"/>
            </a:pPr>
            <a:r>
              <a:rPr lang="en-US" sz="960" dirty="0"/>
              <a:t> </a:t>
            </a:r>
          </a:p>
          <a:p>
            <a:pPr marL="274325" indent="-274325">
              <a:buFont typeface="+mj-lt"/>
              <a:buAutoNum type="arabicPeriod"/>
            </a:pPr>
            <a:r>
              <a:rPr lang="en-US" sz="960" dirty="0"/>
              <a:t> </a:t>
            </a:r>
          </a:p>
          <a:p>
            <a:pPr marL="274325" indent="-274325">
              <a:buFont typeface="+mj-lt"/>
              <a:buAutoNum type="arabicPeriod"/>
            </a:pPr>
            <a:r>
              <a:rPr lang="en-US" sz="960" dirty="0"/>
              <a:t> </a:t>
            </a:r>
          </a:p>
          <a:p>
            <a:pPr marL="274325" indent="-274325">
              <a:buFont typeface="+mj-lt"/>
              <a:buAutoNum type="arabicPeriod"/>
            </a:pPr>
            <a:r>
              <a:rPr lang="en-US" sz="960" dirty="0"/>
              <a:t>  </a:t>
            </a:r>
          </a:p>
          <a:p>
            <a:pPr marL="274325" indent="-274325">
              <a:buFont typeface="+mj-lt"/>
              <a:buAutoNum type="arabicPeriod"/>
            </a:pPr>
            <a:endParaRPr lang="en-US" sz="960" dirty="0"/>
          </a:p>
        </p:txBody>
      </p:sp>
      <p:sp>
        <p:nvSpPr>
          <p:cNvPr id="27" name="TextBox 26"/>
          <p:cNvSpPr txBox="1"/>
          <p:nvPr/>
        </p:nvSpPr>
        <p:spPr>
          <a:xfrm>
            <a:off x="8229601" y="29489400"/>
            <a:ext cx="2071144" cy="590931"/>
          </a:xfrm>
          <a:prstGeom prst="rect">
            <a:avLst/>
          </a:prstGeom>
          <a:noFill/>
        </p:spPr>
        <p:txBody>
          <a:bodyPr wrap="none" rtlCol="0">
            <a:spAutoFit/>
          </a:bodyPr>
          <a:lstStyle/>
          <a:p>
            <a:r>
              <a:rPr lang="en-US" sz="3240" b="1" dirty="0"/>
              <a:t>References</a:t>
            </a:r>
          </a:p>
        </p:txBody>
      </p:sp>
      <p:sp>
        <p:nvSpPr>
          <p:cNvPr id="10" name="Text Box 189"/>
          <p:cNvSpPr txBox="1">
            <a:spLocks noChangeArrowheads="1"/>
          </p:cNvSpPr>
          <p:nvPr/>
        </p:nvSpPr>
        <p:spPr bwMode="auto">
          <a:xfrm>
            <a:off x="822960" y="4663440"/>
            <a:ext cx="7132320" cy="3822585"/>
          </a:xfrm>
          <a:prstGeom prst="rect">
            <a:avLst/>
          </a:prstGeom>
          <a:solidFill>
            <a:schemeClr val="bg1"/>
          </a:solidFill>
          <a:ln w="12700">
            <a:solidFill>
              <a:schemeClr val="accent1">
                <a:lumMod val="75000"/>
              </a:schemeClr>
            </a:solidFill>
          </a:ln>
          <a:effectLst/>
        </p:spPr>
        <p:txBody>
          <a:bodyPr lIns="109728" tIns="109728" rIns="109728" bIns="109728">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1800" dirty="0">
                <a:latin typeface="Calibri" pitchFamily="34" charset="0"/>
              </a:rPr>
              <a:t>Click here to insert your Abstract text. Type it in or copy and paste from your Word document or other source.</a:t>
            </a:r>
          </a:p>
          <a:p>
            <a:pPr eaLnBrk="1" hangingPunct="1"/>
            <a:endParaRPr lang="en-US" sz="1800" dirty="0">
              <a:latin typeface="Calibri" pitchFamily="34" charset="0"/>
            </a:endParaRPr>
          </a:p>
          <a:p>
            <a:pPr eaLnBrk="1" hangingPunct="1"/>
            <a:r>
              <a:rPr lang="en-US" sz="1800" dirty="0">
                <a:latin typeface="Calibri" pitchFamily="34" charset="0"/>
              </a:rPr>
              <a:t>This text box will automatically re-size to your text. To turn off that feature, right click inside this box and go to </a:t>
            </a:r>
            <a:r>
              <a:rPr lang="en-US" sz="1800" b="1" dirty="0">
                <a:latin typeface="Calibri" pitchFamily="34" charset="0"/>
              </a:rPr>
              <a:t>Format Shape, Text Box, Autofit</a:t>
            </a:r>
            <a:r>
              <a:rPr lang="en-US" sz="1800" dirty="0">
                <a:latin typeface="Calibri" pitchFamily="34" charset="0"/>
              </a:rPr>
              <a:t>, and select the “Do Not Autofit” radio button.</a:t>
            </a:r>
          </a:p>
          <a:p>
            <a:pPr eaLnBrk="1" hangingPunct="1"/>
            <a:endParaRPr lang="en-US" sz="1800" dirty="0">
              <a:latin typeface="Calibri" pitchFamily="34" charset="0"/>
            </a:endParaRPr>
          </a:p>
          <a:p>
            <a:pPr eaLnBrk="1" hangingPunct="1"/>
            <a:r>
              <a:rPr lang="en-US" sz="1800" dirty="0">
                <a:latin typeface="Calibri" pitchFamily="34" charset="0"/>
              </a:rPr>
              <a:t>To change the font style of this text box: Click on the border once to highlight the entire text box, then select a different font or font size that suits you. This text is Calibri 18pt, which is effectively 36pt at 200%, and is easily read up to 5 feet away on a 72x36 poster.</a:t>
            </a:r>
          </a:p>
          <a:p>
            <a:pPr eaLnBrk="1" hangingPunct="1"/>
            <a:endParaRPr lang="en-US" sz="1800" dirty="0">
              <a:latin typeface="Calibri" pitchFamily="34" charset="0"/>
            </a:endParaRPr>
          </a:p>
          <a:p>
            <a:pPr eaLnBrk="1" hangingPunct="1"/>
            <a:r>
              <a:rPr lang="en-US" sz="1800" dirty="0">
                <a:latin typeface="Calibri" pitchFamily="34" charset="0"/>
              </a:rPr>
              <a:t>Zoom in to 200% to preview what this will look like on your printed poster.</a:t>
            </a:r>
          </a:p>
        </p:txBody>
      </p:sp>
      <p:sp>
        <p:nvSpPr>
          <p:cNvPr id="32" name="Rectangle 31"/>
          <p:cNvSpPr/>
          <p:nvPr/>
        </p:nvSpPr>
        <p:spPr>
          <a:xfrm>
            <a:off x="822960" y="4206240"/>
            <a:ext cx="713232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40" b="1" dirty="0">
                <a:solidFill>
                  <a:schemeClr val="accent3">
                    <a:lumMod val="20000"/>
                    <a:lumOff val="80000"/>
                  </a:schemeClr>
                </a:solidFill>
              </a:rPr>
              <a:t>Abstract</a:t>
            </a:r>
          </a:p>
        </p:txBody>
      </p:sp>
      <p:sp>
        <p:nvSpPr>
          <p:cNvPr id="15" name="Text Box 194"/>
          <p:cNvSpPr txBox="1">
            <a:spLocks noChangeArrowheads="1"/>
          </p:cNvSpPr>
          <p:nvPr/>
        </p:nvSpPr>
        <p:spPr bwMode="auto">
          <a:xfrm>
            <a:off x="8503920" y="4663440"/>
            <a:ext cx="7132320" cy="4930581"/>
          </a:xfrm>
          <a:prstGeom prst="rect">
            <a:avLst/>
          </a:prstGeom>
          <a:solidFill>
            <a:schemeClr val="bg1"/>
          </a:solidFill>
          <a:ln w="12700">
            <a:solidFill>
              <a:schemeClr val="accent1">
                <a:lumMod val="75000"/>
              </a:schemeClr>
            </a:solidFill>
          </a:ln>
          <a:effectLst/>
        </p:spPr>
        <p:txBody>
          <a:bodyPr lIns="109728" tIns="109728" rIns="109728" bIns="109728">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1800" dirty="0">
                <a:latin typeface="Calibri" pitchFamily="34" charset="0"/>
              </a:rPr>
              <a:t>Click here to insert your Results text. Type it in or copy and paste from your Word document or other source.</a:t>
            </a:r>
          </a:p>
          <a:p>
            <a:pPr eaLnBrk="1" hangingPunct="1"/>
            <a:endParaRPr lang="en-US" sz="1800" dirty="0">
              <a:latin typeface="Calibri" pitchFamily="34" charset="0"/>
            </a:endParaRPr>
          </a:p>
          <a:p>
            <a:pPr eaLnBrk="1" hangingPunct="1"/>
            <a:r>
              <a:rPr lang="en-US" sz="1800" dirty="0">
                <a:latin typeface="Calibri" pitchFamily="34" charset="0"/>
              </a:rPr>
              <a:t>This text box will automatically re-size to your text. To turn off that feature, right click inside this box and go to </a:t>
            </a:r>
            <a:r>
              <a:rPr lang="en-US" sz="1800" b="1" dirty="0">
                <a:latin typeface="Calibri" pitchFamily="34" charset="0"/>
              </a:rPr>
              <a:t>Format Shape, Text Box, Autofit</a:t>
            </a:r>
            <a:r>
              <a:rPr lang="en-US" sz="1800" dirty="0">
                <a:latin typeface="Calibri" pitchFamily="34" charset="0"/>
              </a:rPr>
              <a:t>, and select the “Do Not Autofit” radio button.</a:t>
            </a:r>
          </a:p>
          <a:p>
            <a:pPr eaLnBrk="1" hangingPunct="1"/>
            <a:endParaRPr lang="en-US" sz="1800" dirty="0">
              <a:latin typeface="Calibri" pitchFamily="34" charset="0"/>
            </a:endParaRPr>
          </a:p>
          <a:p>
            <a:pPr eaLnBrk="1" hangingPunct="1"/>
            <a:r>
              <a:rPr lang="en-US" sz="1800" dirty="0">
                <a:latin typeface="Calibri" pitchFamily="34" charset="0"/>
              </a:rPr>
              <a:t>To change the font style of this text box: Click on the border once to highlight the entire text box, then select a different font or font size that suits you. This text is Calibri 18pt, which is effectively 36pt at 200%, and is easily read up to 5 feet away on a 72x36 poster.</a:t>
            </a:r>
          </a:p>
          <a:p>
            <a:pPr eaLnBrk="1" hangingPunct="1"/>
            <a:endParaRPr lang="en-US" sz="1800" dirty="0">
              <a:latin typeface="Calibri" pitchFamily="34" charset="0"/>
            </a:endParaRPr>
          </a:p>
          <a:p>
            <a:pPr eaLnBrk="1" hangingPunct="1"/>
            <a:r>
              <a:rPr lang="en-US" sz="1800" dirty="0">
                <a:latin typeface="Calibri" pitchFamily="34" charset="0"/>
              </a:rPr>
              <a:t>Zoom in to 200% to preview what this will look like on your printed poster.</a:t>
            </a:r>
          </a:p>
          <a:p>
            <a:pPr eaLnBrk="1" hangingPunct="1"/>
            <a:endParaRPr lang="en-US" sz="1800" dirty="0">
              <a:latin typeface="Calibri" pitchFamily="34" charset="0"/>
            </a:endParaRPr>
          </a:p>
          <a:p>
            <a:pPr eaLnBrk="1" hangingPunct="1"/>
            <a:r>
              <a:rPr lang="en-US" sz="1800" dirty="0">
                <a:latin typeface="Calibri" pitchFamily="34" charset="0"/>
              </a:rPr>
              <a:t>Speaking of Results, yours will look better if you remember to run a spell-check on your poster! After you’ve added your content click on </a:t>
            </a:r>
            <a:r>
              <a:rPr lang="en-US" sz="1800" b="1" dirty="0">
                <a:latin typeface="Calibri" pitchFamily="34" charset="0"/>
              </a:rPr>
              <a:t>Review</a:t>
            </a:r>
            <a:r>
              <a:rPr lang="en-US" sz="1800" dirty="0">
                <a:latin typeface="Calibri" pitchFamily="34" charset="0"/>
              </a:rPr>
              <a:t>, </a:t>
            </a:r>
            <a:r>
              <a:rPr lang="en-US" sz="1800" b="1" dirty="0">
                <a:latin typeface="Calibri" pitchFamily="34" charset="0"/>
              </a:rPr>
              <a:t>Spelling</a:t>
            </a:r>
            <a:r>
              <a:rPr lang="en-US" sz="1800" dirty="0">
                <a:latin typeface="Calibri" pitchFamily="34" charset="0"/>
              </a:rPr>
              <a:t>, or press F7.</a:t>
            </a:r>
          </a:p>
        </p:txBody>
      </p:sp>
      <p:sp>
        <p:nvSpPr>
          <p:cNvPr id="33" name="Rectangle 32"/>
          <p:cNvSpPr/>
          <p:nvPr/>
        </p:nvSpPr>
        <p:spPr>
          <a:xfrm>
            <a:off x="822960" y="9144000"/>
            <a:ext cx="713232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40" b="1" dirty="0">
                <a:solidFill>
                  <a:schemeClr val="accent3">
                    <a:lumMod val="20000"/>
                    <a:lumOff val="80000"/>
                  </a:schemeClr>
                </a:solidFill>
              </a:rPr>
              <a:t>Introduction</a:t>
            </a:r>
          </a:p>
        </p:txBody>
      </p:sp>
      <p:sp>
        <p:nvSpPr>
          <p:cNvPr id="13" name="Text Box 192"/>
          <p:cNvSpPr txBox="1">
            <a:spLocks noChangeArrowheads="1"/>
          </p:cNvSpPr>
          <p:nvPr/>
        </p:nvSpPr>
        <p:spPr bwMode="auto">
          <a:xfrm>
            <a:off x="822960" y="17373600"/>
            <a:ext cx="7132320" cy="3822585"/>
          </a:xfrm>
          <a:prstGeom prst="rect">
            <a:avLst/>
          </a:prstGeom>
          <a:solidFill>
            <a:schemeClr val="bg1"/>
          </a:solidFill>
          <a:ln w="12700">
            <a:solidFill>
              <a:schemeClr val="accent1">
                <a:lumMod val="75000"/>
              </a:schemeClr>
            </a:solidFill>
          </a:ln>
          <a:effectLst/>
        </p:spPr>
        <p:txBody>
          <a:bodyPr lIns="109728" tIns="109728" rIns="109728" bIns="109728">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1800" dirty="0">
                <a:latin typeface="Calibri" pitchFamily="34" charset="0"/>
              </a:rPr>
              <a:t>Click here to insert your Methods and Materials text. Type it in or copy and paste from your Word document or other source.</a:t>
            </a:r>
          </a:p>
          <a:p>
            <a:pPr eaLnBrk="1" hangingPunct="1"/>
            <a:endParaRPr lang="en-US" sz="1800" dirty="0">
              <a:latin typeface="Calibri" pitchFamily="34" charset="0"/>
            </a:endParaRPr>
          </a:p>
          <a:p>
            <a:pPr eaLnBrk="1" hangingPunct="1"/>
            <a:r>
              <a:rPr lang="en-US" sz="1800" dirty="0">
                <a:latin typeface="Calibri" pitchFamily="34" charset="0"/>
              </a:rPr>
              <a:t>This text box will automatically re-size to your text. To turn off that feature, right click inside this box and go to </a:t>
            </a:r>
            <a:r>
              <a:rPr lang="en-US" sz="1800" b="1" dirty="0">
                <a:latin typeface="Calibri" pitchFamily="34" charset="0"/>
              </a:rPr>
              <a:t>Format Shape, Text Box, Autofit</a:t>
            </a:r>
            <a:r>
              <a:rPr lang="en-US" sz="1800" dirty="0">
                <a:latin typeface="Calibri" pitchFamily="34" charset="0"/>
              </a:rPr>
              <a:t>, and select the “Do Not Autofit” radio button.</a:t>
            </a:r>
          </a:p>
          <a:p>
            <a:pPr eaLnBrk="1" hangingPunct="1"/>
            <a:endParaRPr lang="en-US" sz="1800" dirty="0">
              <a:latin typeface="Calibri" pitchFamily="34" charset="0"/>
            </a:endParaRPr>
          </a:p>
          <a:p>
            <a:pPr eaLnBrk="1" hangingPunct="1"/>
            <a:r>
              <a:rPr lang="en-US" sz="1800" dirty="0">
                <a:latin typeface="Calibri" pitchFamily="34" charset="0"/>
              </a:rPr>
              <a:t>To change the font style of this text box: Click on the border once to highlight the entire text box, then select a different font or font size that suits you. This text is Calibri 18pt, which is effectively 36pt at 200%, and is easily read up to 5 feet away on a 72x36 poster.</a:t>
            </a:r>
          </a:p>
          <a:p>
            <a:pPr eaLnBrk="1" hangingPunct="1"/>
            <a:endParaRPr lang="en-US" sz="1800" dirty="0">
              <a:latin typeface="Calibri" pitchFamily="34" charset="0"/>
            </a:endParaRPr>
          </a:p>
          <a:p>
            <a:pPr eaLnBrk="1" hangingPunct="1"/>
            <a:r>
              <a:rPr lang="en-US" sz="1800" dirty="0">
                <a:latin typeface="Calibri" pitchFamily="34" charset="0"/>
              </a:rPr>
              <a:t>Zoom in to 200% to preview what this will look like on your printed poster.</a:t>
            </a:r>
          </a:p>
        </p:txBody>
      </p:sp>
      <p:sp>
        <p:nvSpPr>
          <p:cNvPr id="34" name="Rectangle 33"/>
          <p:cNvSpPr/>
          <p:nvPr/>
        </p:nvSpPr>
        <p:spPr>
          <a:xfrm>
            <a:off x="822960" y="16916400"/>
            <a:ext cx="713232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4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8503920" y="17373600"/>
            <a:ext cx="7132320" cy="3822585"/>
          </a:xfrm>
          <a:prstGeom prst="rect">
            <a:avLst/>
          </a:prstGeom>
          <a:solidFill>
            <a:schemeClr val="bg1"/>
          </a:solidFill>
          <a:ln w="12700">
            <a:solidFill>
              <a:schemeClr val="accent1">
                <a:lumMod val="75000"/>
              </a:schemeClr>
            </a:solidFill>
          </a:ln>
          <a:effectLst/>
        </p:spPr>
        <p:txBody>
          <a:bodyPr lIns="109728" tIns="109728" rIns="109728" bIns="109728">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1800" dirty="0">
                <a:latin typeface="Calibri" pitchFamily="34" charset="0"/>
              </a:rPr>
              <a:t>Click here to insert your Discussion text. Type it in or copy and paste from your Word document or other source.</a:t>
            </a:r>
          </a:p>
          <a:p>
            <a:pPr eaLnBrk="1" hangingPunct="1"/>
            <a:endParaRPr lang="en-US" sz="1800" dirty="0">
              <a:latin typeface="Calibri" pitchFamily="34" charset="0"/>
            </a:endParaRPr>
          </a:p>
          <a:p>
            <a:pPr eaLnBrk="1" hangingPunct="1"/>
            <a:r>
              <a:rPr lang="en-US" sz="1800" dirty="0">
                <a:latin typeface="Calibri" pitchFamily="34" charset="0"/>
              </a:rPr>
              <a:t>This text box will automatically re-size to your text. To turn off that feature, right click inside this box and go to </a:t>
            </a:r>
            <a:r>
              <a:rPr lang="en-US" sz="1800" b="1" dirty="0">
                <a:latin typeface="Calibri" pitchFamily="34" charset="0"/>
              </a:rPr>
              <a:t>Format Shape, Text Box, Autofit</a:t>
            </a:r>
            <a:r>
              <a:rPr lang="en-US" sz="1800" dirty="0">
                <a:latin typeface="Calibri" pitchFamily="34" charset="0"/>
              </a:rPr>
              <a:t>, and select the “Do Not Autofit” radio button.</a:t>
            </a:r>
          </a:p>
          <a:p>
            <a:pPr eaLnBrk="1" hangingPunct="1"/>
            <a:endParaRPr lang="en-US" sz="1800" dirty="0">
              <a:latin typeface="Calibri" pitchFamily="34" charset="0"/>
            </a:endParaRPr>
          </a:p>
          <a:p>
            <a:pPr eaLnBrk="1" hangingPunct="1"/>
            <a:r>
              <a:rPr lang="en-US" sz="1800" dirty="0">
                <a:latin typeface="Calibri" pitchFamily="34" charset="0"/>
              </a:rPr>
              <a:t>To change the font style of this text box: Click on the border once to highlight the entire text box, then select a different font or font size that suits you. This text is Calibri 18pt, which is effectively 36pt at 200%, and is easily read up to 5 feet away on a 72x36 poster.</a:t>
            </a:r>
          </a:p>
          <a:p>
            <a:pPr eaLnBrk="1" hangingPunct="1"/>
            <a:endParaRPr lang="en-US" sz="1800" dirty="0">
              <a:latin typeface="Calibri" pitchFamily="34" charset="0"/>
            </a:endParaRPr>
          </a:p>
          <a:p>
            <a:pPr eaLnBrk="1" hangingPunct="1"/>
            <a:r>
              <a:rPr lang="en-US" sz="1800" dirty="0">
                <a:latin typeface="Calibri" pitchFamily="34" charset="0"/>
              </a:rPr>
              <a:t>Zoom in to 200% to preview what this will look like on your printed poster.</a:t>
            </a:r>
          </a:p>
        </p:txBody>
      </p:sp>
      <p:sp>
        <p:nvSpPr>
          <p:cNvPr id="35" name="Rectangle 34"/>
          <p:cNvSpPr/>
          <p:nvPr/>
        </p:nvSpPr>
        <p:spPr>
          <a:xfrm>
            <a:off x="8503920" y="16916400"/>
            <a:ext cx="713232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40" b="1" dirty="0">
                <a:solidFill>
                  <a:schemeClr val="accent3">
                    <a:lumMod val="20000"/>
                    <a:lumOff val="80000"/>
                  </a:schemeClr>
                </a:solidFill>
              </a:rPr>
              <a:t>Discussion</a:t>
            </a:r>
          </a:p>
        </p:txBody>
      </p:sp>
      <p:sp>
        <p:nvSpPr>
          <p:cNvPr id="14" name="Text Box 193"/>
          <p:cNvSpPr txBox="1">
            <a:spLocks noChangeArrowheads="1"/>
          </p:cNvSpPr>
          <p:nvPr/>
        </p:nvSpPr>
        <p:spPr bwMode="auto">
          <a:xfrm>
            <a:off x="8503920" y="24688800"/>
            <a:ext cx="7132320" cy="3822585"/>
          </a:xfrm>
          <a:prstGeom prst="rect">
            <a:avLst/>
          </a:prstGeom>
          <a:solidFill>
            <a:schemeClr val="bg1"/>
          </a:solidFill>
          <a:ln w="12700">
            <a:solidFill>
              <a:schemeClr val="accent1">
                <a:lumMod val="75000"/>
              </a:schemeClr>
            </a:solidFill>
          </a:ln>
          <a:effectLst/>
        </p:spPr>
        <p:txBody>
          <a:bodyPr lIns="109728" tIns="109728" rIns="109728" bIns="109728">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1800" dirty="0">
                <a:latin typeface="Calibri" pitchFamily="34" charset="0"/>
              </a:rPr>
              <a:t>Click here to insert your Conclusions text. Type it in or copy and paste from your Word document or other source.</a:t>
            </a:r>
          </a:p>
          <a:p>
            <a:pPr eaLnBrk="1" hangingPunct="1"/>
            <a:endParaRPr lang="en-US" sz="1800" dirty="0">
              <a:latin typeface="Calibri" pitchFamily="34" charset="0"/>
            </a:endParaRPr>
          </a:p>
          <a:p>
            <a:pPr eaLnBrk="1" hangingPunct="1"/>
            <a:r>
              <a:rPr lang="en-US" sz="1800" dirty="0">
                <a:latin typeface="Calibri" pitchFamily="34" charset="0"/>
              </a:rPr>
              <a:t>This text box will automatically re-size to your text. To turn off that feature, right click inside this box and go to </a:t>
            </a:r>
            <a:r>
              <a:rPr lang="en-US" sz="1800" b="1" dirty="0">
                <a:latin typeface="Calibri" pitchFamily="34" charset="0"/>
              </a:rPr>
              <a:t>Format Shape, Text Box, Autofit</a:t>
            </a:r>
            <a:r>
              <a:rPr lang="en-US" sz="1800" dirty="0">
                <a:latin typeface="Calibri" pitchFamily="34" charset="0"/>
              </a:rPr>
              <a:t>, and select the “Do Not Autofit” radio button.</a:t>
            </a:r>
          </a:p>
          <a:p>
            <a:pPr eaLnBrk="1" hangingPunct="1"/>
            <a:endParaRPr lang="en-US" sz="1800" dirty="0">
              <a:latin typeface="Calibri" pitchFamily="34" charset="0"/>
            </a:endParaRPr>
          </a:p>
          <a:p>
            <a:pPr eaLnBrk="1" hangingPunct="1"/>
            <a:r>
              <a:rPr lang="en-US" sz="1800" dirty="0">
                <a:latin typeface="Calibri" pitchFamily="34" charset="0"/>
              </a:rPr>
              <a:t>To change the font style of this text box: Click on the border once to highlight the entire text box, then select a different font or font size that suits you. This text is Calibri 18pt, which is effectively 36pt at 200%, and is easily read up to 5 feet away on a 72x36 poster.</a:t>
            </a:r>
          </a:p>
          <a:p>
            <a:pPr eaLnBrk="1" hangingPunct="1"/>
            <a:endParaRPr lang="en-US" sz="1800" dirty="0">
              <a:latin typeface="Calibri" pitchFamily="34" charset="0"/>
            </a:endParaRPr>
          </a:p>
          <a:p>
            <a:pPr eaLnBrk="1" hangingPunct="1"/>
            <a:r>
              <a:rPr lang="en-US" sz="1800" dirty="0">
                <a:latin typeface="Calibri" pitchFamily="34" charset="0"/>
              </a:rPr>
              <a:t>Zoom in to 200% to preview what this will look like on your printed poster.</a:t>
            </a:r>
          </a:p>
        </p:txBody>
      </p:sp>
      <p:sp>
        <p:nvSpPr>
          <p:cNvPr id="36" name="Rectangle 35"/>
          <p:cNvSpPr/>
          <p:nvPr/>
        </p:nvSpPr>
        <p:spPr>
          <a:xfrm>
            <a:off x="8503920" y="24231600"/>
            <a:ext cx="713232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40" b="1" dirty="0">
                <a:solidFill>
                  <a:schemeClr val="accent3">
                    <a:lumMod val="20000"/>
                    <a:lumOff val="80000"/>
                  </a:schemeClr>
                </a:solidFill>
              </a:rPr>
              <a:t>Conclusions</a:t>
            </a: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3509758488"/>
              </p:ext>
            </p:extLst>
          </p:nvPr>
        </p:nvGraphicFramePr>
        <p:xfrm>
          <a:off x="822960" y="21907879"/>
          <a:ext cx="7187184" cy="2689482"/>
        </p:xfrm>
        <a:graphic>
          <a:graphicData uri="http://schemas.openxmlformats.org/drawingml/2006/table">
            <a:tbl>
              <a:tblPr firstRow="1" bandRow="1">
                <a:tableStyleId>{F5AB1C69-6EDB-4FF4-983F-18BD219EF322}</a:tableStyleId>
              </a:tblPr>
              <a:tblGrid>
                <a:gridCol w="1796796">
                  <a:extLst>
                    <a:ext uri="{9D8B030D-6E8A-4147-A177-3AD203B41FA5}">
                      <a16:colId xmlns:a16="http://schemas.microsoft.com/office/drawing/2014/main" val="20000"/>
                    </a:ext>
                  </a:extLst>
                </a:gridCol>
                <a:gridCol w="1796796">
                  <a:extLst>
                    <a:ext uri="{9D8B030D-6E8A-4147-A177-3AD203B41FA5}">
                      <a16:colId xmlns:a16="http://schemas.microsoft.com/office/drawing/2014/main" val="20001"/>
                    </a:ext>
                  </a:extLst>
                </a:gridCol>
                <a:gridCol w="1796796">
                  <a:extLst>
                    <a:ext uri="{9D8B030D-6E8A-4147-A177-3AD203B41FA5}">
                      <a16:colId xmlns:a16="http://schemas.microsoft.com/office/drawing/2014/main" val="20002"/>
                    </a:ext>
                  </a:extLst>
                </a:gridCol>
                <a:gridCol w="1796796">
                  <a:extLst>
                    <a:ext uri="{9D8B030D-6E8A-4147-A177-3AD203B41FA5}">
                      <a16:colId xmlns:a16="http://schemas.microsoft.com/office/drawing/2014/main" val="20003"/>
                    </a:ext>
                  </a:extLst>
                </a:gridCol>
              </a:tblGrid>
              <a:tr h="448247">
                <a:tc>
                  <a:txBody>
                    <a:bodyPr/>
                    <a:lstStyle/>
                    <a:p>
                      <a:endParaRPr lang="en-US" sz="1800" dirty="0"/>
                    </a:p>
                  </a:txBody>
                  <a:tcPr marL="45720" marR="45720" marT="28575" marB="28575" anchor="ctr">
                    <a:solidFill>
                      <a:schemeClr val="accent1">
                        <a:lumMod val="75000"/>
                      </a:schemeClr>
                    </a:solidFill>
                  </a:tcPr>
                </a:tc>
                <a:tc>
                  <a:txBody>
                    <a:bodyPr/>
                    <a:lstStyle/>
                    <a:p>
                      <a:pPr algn="ctr"/>
                      <a:r>
                        <a:rPr lang="en-US" sz="1800" dirty="0"/>
                        <a:t>Heading</a:t>
                      </a:r>
                    </a:p>
                  </a:txBody>
                  <a:tcPr marL="45720" marR="45720" marT="28575" marB="28575" anchor="ctr">
                    <a:solidFill>
                      <a:schemeClr val="accent1">
                        <a:lumMod val="75000"/>
                      </a:schemeClr>
                    </a:solidFill>
                  </a:tcPr>
                </a:tc>
                <a:tc>
                  <a:txBody>
                    <a:bodyPr/>
                    <a:lstStyle/>
                    <a:p>
                      <a:pPr algn="ctr"/>
                      <a:r>
                        <a:rPr lang="en-US" sz="1800" dirty="0"/>
                        <a:t>Heading</a:t>
                      </a:r>
                    </a:p>
                  </a:txBody>
                  <a:tcPr marL="45720" marR="45720" marT="28575" marB="28575" anchor="ctr">
                    <a:solidFill>
                      <a:schemeClr val="accent1">
                        <a:lumMod val="75000"/>
                      </a:schemeClr>
                    </a:solidFill>
                  </a:tcPr>
                </a:tc>
                <a:tc>
                  <a:txBody>
                    <a:bodyPr/>
                    <a:lstStyle/>
                    <a:p>
                      <a:pPr algn="ctr"/>
                      <a:r>
                        <a:rPr lang="en-US" sz="1800" dirty="0"/>
                        <a:t>Heading</a:t>
                      </a:r>
                    </a:p>
                  </a:txBody>
                  <a:tcPr marL="45720" marR="45720" marT="28575" marB="28575" anchor="ctr">
                    <a:solidFill>
                      <a:schemeClr val="accent1">
                        <a:lumMod val="75000"/>
                      </a:schemeClr>
                    </a:solidFill>
                  </a:tcPr>
                </a:tc>
                <a:extLst>
                  <a:ext uri="{0D108BD9-81ED-4DB2-BD59-A6C34878D82A}">
                    <a16:rowId xmlns:a16="http://schemas.microsoft.com/office/drawing/2014/main" val="10000"/>
                  </a:ext>
                </a:extLst>
              </a:tr>
              <a:tr h="448247">
                <a:tc>
                  <a:txBody>
                    <a:bodyPr/>
                    <a:lstStyle/>
                    <a:p>
                      <a:r>
                        <a:rPr lang="en-US" sz="1800" dirty="0"/>
                        <a:t>Item</a:t>
                      </a:r>
                    </a:p>
                  </a:txBody>
                  <a:tcPr marL="45720" marR="45720" marT="28575" marB="28575" anchor="ctr"/>
                </a:tc>
                <a:tc>
                  <a:txBody>
                    <a:bodyPr/>
                    <a:lstStyle/>
                    <a:p>
                      <a:pPr algn="ctr"/>
                      <a:r>
                        <a:rPr lang="en-US" sz="1800" dirty="0"/>
                        <a:t>800</a:t>
                      </a:r>
                    </a:p>
                  </a:txBody>
                  <a:tcPr marL="45720" marR="45720" marT="28575" marB="28575" anchor="ctr"/>
                </a:tc>
                <a:tc>
                  <a:txBody>
                    <a:bodyPr/>
                    <a:lstStyle/>
                    <a:p>
                      <a:pPr algn="ctr"/>
                      <a:r>
                        <a:rPr lang="en-US" sz="1800" dirty="0"/>
                        <a:t>790</a:t>
                      </a:r>
                    </a:p>
                  </a:txBody>
                  <a:tcPr marL="45720" marR="45720" marT="28575" marB="28575" anchor="ctr"/>
                </a:tc>
                <a:tc>
                  <a:txBody>
                    <a:bodyPr/>
                    <a:lstStyle/>
                    <a:p>
                      <a:pPr algn="ctr"/>
                      <a:r>
                        <a:rPr lang="en-US" sz="1800" dirty="0"/>
                        <a:t>4001</a:t>
                      </a:r>
                    </a:p>
                  </a:txBody>
                  <a:tcPr marL="45720" marR="45720" marT="28575" marB="28575" anchor="ctr"/>
                </a:tc>
                <a:extLst>
                  <a:ext uri="{0D108BD9-81ED-4DB2-BD59-A6C34878D82A}">
                    <a16:rowId xmlns:a16="http://schemas.microsoft.com/office/drawing/2014/main" val="10001"/>
                  </a:ext>
                </a:extLst>
              </a:tr>
              <a:tr h="448247">
                <a:tc>
                  <a:txBody>
                    <a:bodyPr/>
                    <a:lstStyle/>
                    <a:p>
                      <a:r>
                        <a:rPr lang="en-US" sz="1800" dirty="0"/>
                        <a:t>Item</a:t>
                      </a:r>
                    </a:p>
                  </a:txBody>
                  <a:tcPr marL="45720" marR="45720" marT="28575" marB="28575" anchor="ctr"/>
                </a:tc>
                <a:tc>
                  <a:txBody>
                    <a:bodyPr/>
                    <a:lstStyle/>
                    <a:p>
                      <a:pPr algn="ctr"/>
                      <a:r>
                        <a:rPr lang="en-US" sz="1800" dirty="0"/>
                        <a:t>356</a:t>
                      </a:r>
                    </a:p>
                  </a:txBody>
                  <a:tcPr marL="45720" marR="45720" marT="28575" marB="28575" anchor="ctr"/>
                </a:tc>
                <a:tc>
                  <a:txBody>
                    <a:bodyPr/>
                    <a:lstStyle/>
                    <a:p>
                      <a:pPr algn="ctr"/>
                      <a:r>
                        <a:rPr lang="en-US" sz="1800" dirty="0"/>
                        <a:t>856</a:t>
                      </a:r>
                    </a:p>
                  </a:txBody>
                  <a:tcPr marL="45720" marR="45720" marT="28575" marB="28575" anchor="ctr"/>
                </a:tc>
                <a:tc>
                  <a:txBody>
                    <a:bodyPr/>
                    <a:lstStyle/>
                    <a:p>
                      <a:pPr algn="ctr"/>
                      <a:r>
                        <a:rPr lang="en-US" sz="1800" dirty="0"/>
                        <a:t>290</a:t>
                      </a:r>
                    </a:p>
                  </a:txBody>
                  <a:tcPr marL="45720" marR="45720" marT="28575" marB="28575" anchor="ctr"/>
                </a:tc>
                <a:extLst>
                  <a:ext uri="{0D108BD9-81ED-4DB2-BD59-A6C34878D82A}">
                    <a16:rowId xmlns:a16="http://schemas.microsoft.com/office/drawing/2014/main" val="10002"/>
                  </a:ext>
                </a:extLst>
              </a:tr>
              <a:tr h="448247">
                <a:tc>
                  <a:txBody>
                    <a:bodyPr/>
                    <a:lstStyle/>
                    <a:p>
                      <a:r>
                        <a:rPr lang="en-US" sz="1800" dirty="0"/>
                        <a:t>Item</a:t>
                      </a:r>
                    </a:p>
                  </a:txBody>
                  <a:tcPr marL="45720" marR="45720" marT="28575" marB="28575" anchor="ctr"/>
                </a:tc>
                <a:tc>
                  <a:txBody>
                    <a:bodyPr/>
                    <a:lstStyle/>
                    <a:p>
                      <a:pPr algn="ctr"/>
                      <a:r>
                        <a:rPr lang="en-US" sz="1800" dirty="0"/>
                        <a:t>228</a:t>
                      </a:r>
                    </a:p>
                  </a:txBody>
                  <a:tcPr marL="45720" marR="45720" marT="28575" marB="28575" anchor="ctr"/>
                </a:tc>
                <a:tc>
                  <a:txBody>
                    <a:bodyPr/>
                    <a:lstStyle/>
                    <a:p>
                      <a:pPr algn="ctr"/>
                      <a:r>
                        <a:rPr lang="en-US" sz="1800" dirty="0"/>
                        <a:t>134</a:t>
                      </a:r>
                    </a:p>
                  </a:txBody>
                  <a:tcPr marL="45720" marR="45720" marT="28575" marB="28575" anchor="ctr"/>
                </a:tc>
                <a:tc>
                  <a:txBody>
                    <a:bodyPr/>
                    <a:lstStyle/>
                    <a:p>
                      <a:pPr algn="ctr"/>
                      <a:r>
                        <a:rPr lang="en-US" sz="1800" dirty="0"/>
                        <a:t>238</a:t>
                      </a:r>
                    </a:p>
                  </a:txBody>
                  <a:tcPr marL="45720" marR="45720" marT="28575" marB="28575" anchor="ctr"/>
                </a:tc>
                <a:extLst>
                  <a:ext uri="{0D108BD9-81ED-4DB2-BD59-A6C34878D82A}">
                    <a16:rowId xmlns:a16="http://schemas.microsoft.com/office/drawing/2014/main" val="10003"/>
                  </a:ext>
                </a:extLst>
              </a:tr>
              <a:tr h="448247">
                <a:tc>
                  <a:txBody>
                    <a:bodyPr/>
                    <a:lstStyle/>
                    <a:p>
                      <a:r>
                        <a:rPr lang="en-US" sz="1800" dirty="0"/>
                        <a:t>Item</a:t>
                      </a:r>
                    </a:p>
                  </a:txBody>
                  <a:tcPr marL="45720" marR="45720" marT="28575" marB="28575" anchor="ctr"/>
                </a:tc>
                <a:tc>
                  <a:txBody>
                    <a:bodyPr/>
                    <a:lstStyle/>
                    <a:p>
                      <a:pPr algn="ctr"/>
                      <a:r>
                        <a:rPr lang="en-US" sz="1800" dirty="0"/>
                        <a:t>954</a:t>
                      </a:r>
                    </a:p>
                  </a:txBody>
                  <a:tcPr marL="45720" marR="45720" marT="28575" marB="28575" anchor="ctr"/>
                </a:tc>
                <a:tc>
                  <a:txBody>
                    <a:bodyPr/>
                    <a:lstStyle/>
                    <a:p>
                      <a:pPr algn="ctr"/>
                      <a:r>
                        <a:rPr lang="en-US" sz="1800" dirty="0"/>
                        <a:t>875</a:t>
                      </a:r>
                    </a:p>
                  </a:txBody>
                  <a:tcPr marL="45720" marR="45720" marT="28575" marB="28575" anchor="ctr"/>
                </a:tc>
                <a:tc>
                  <a:txBody>
                    <a:bodyPr/>
                    <a:lstStyle/>
                    <a:p>
                      <a:pPr algn="ctr"/>
                      <a:r>
                        <a:rPr lang="en-US" sz="1800" dirty="0"/>
                        <a:t>976</a:t>
                      </a:r>
                    </a:p>
                  </a:txBody>
                  <a:tcPr marL="45720" marR="45720" marT="28575" marB="28575" anchor="ctr"/>
                </a:tc>
                <a:extLst>
                  <a:ext uri="{0D108BD9-81ED-4DB2-BD59-A6C34878D82A}">
                    <a16:rowId xmlns:a16="http://schemas.microsoft.com/office/drawing/2014/main" val="10004"/>
                  </a:ext>
                </a:extLst>
              </a:tr>
              <a:tr h="448247">
                <a:tc>
                  <a:txBody>
                    <a:bodyPr/>
                    <a:lstStyle/>
                    <a:p>
                      <a:r>
                        <a:rPr lang="en-US" sz="1800" dirty="0"/>
                        <a:t>Item</a:t>
                      </a:r>
                    </a:p>
                  </a:txBody>
                  <a:tcPr marL="45720" marR="45720" marT="28575" marB="28575" anchor="ctr"/>
                </a:tc>
                <a:tc>
                  <a:txBody>
                    <a:bodyPr/>
                    <a:lstStyle/>
                    <a:p>
                      <a:pPr algn="ctr"/>
                      <a:r>
                        <a:rPr lang="en-US" sz="1800" dirty="0"/>
                        <a:t>324</a:t>
                      </a:r>
                    </a:p>
                  </a:txBody>
                  <a:tcPr marL="45720" marR="45720" marT="28575" marB="28575" anchor="ctr"/>
                </a:tc>
                <a:tc>
                  <a:txBody>
                    <a:bodyPr/>
                    <a:lstStyle/>
                    <a:p>
                      <a:pPr algn="ctr"/>
                      <a:r>
                        <a:rPr lang="en-US" sz="1800" dirty="0"/>
                        <a:t>325</a:t>
                      </a:r>
                    </a:p>
                  </a:txBody>
                  <a:tcPr marL="45720" marR="45720" marT="28575" marB="28575" anchor="ctr"/>
                </a:tc>
                <a:tc>
                  <a:txBody>
                    <a:bodyPr/>
                    <a:lstStyle/>
                    <a:p>
                      <a:pPr algn="ctr"/>
                      <a:r>
                        <a:rPr lang="en-US" sz="1800" dirty="0"/>
                        <a:t>301</a:t>
                      </a:r>
                    </a:p>
                  </a:txBody>
                  <a:tcPr marL="45720" marR="45720" marT="28575" marB="28575" anchor="ctr"/>
                </a:tc>
                <a:extLst>
                  <a:ext uri="{0D108BD9-81ED-4DB2-BD59-A6C34878D82A}">
                    <a16:rowId xmlns:a16="http://schemas.microsoft.com/office/drawing/2014/main" val="10005"/>
                  </a:ext>
                </a:extLst>
              </a:tr>
            </a:tbl>
          </a:graphicData>
        </a:graphic>
      </p:graphicFrame>
      <mc:AlternateContent xmlns:mc="http://schemas.openxmlformats.org/markup-compatibility/2006">
        <mc:Choice xmlns:a14="http://schemas.microsoft.com/office/drawing/2010/main" Requires="a14">
          <p:sp>
            <p:nvSpPr>
              <p:cNvPr id="11" name="Text Box 190"/>
              <p:cNvSpPr txBox="1">
                <a:spLocks noChangeArrowheads="1"/>
              </p:cNvSpPr>
              <p:nvPr/>
            </p:nvSpPr>
            <p:spPr bwMode="auto">
              <a:xfrm>
                <a:off x="822960" y="9601200"/>
                <a:ext cx="7132320" cy="6573146"/>
              </a:xfrm>
              <a:prstGeom prst="rect">
                <a:avLst/>
              </a:prstGeom>
              <a:solidFill>
                <a:schemeClr val="bg1"/>
              </a:solidFill>
              <a:ln w="12700">
                <a:solidFill>
                  <a:schemeClr val="accent1">
                    <a:lumMod val="75000"/>
                  </a:schemeClr>
                </a:solidFill>
              </a:ln>
              <a:effectLst/>
            </p:spPr>
            <p:txBody>
              <a:bodyPr lIns="109728" tIns="109728" rIns="109728" bIns="109728">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1800" b="1" dirty="0">
                    <a:latin typeface="+mn-lt"/>
                  </a:rPr>
                  <a:t>Genigraphics®</a:t>
                </a:r>
                <a:r>
                  <a:rPr lang="en-US" sz="1800" dirty="0">
                    <a:latin typeface="+mn-lt"/>
                  </a:rPr>
                  <a:t> has provided this template to assist in preparation of a medical or scientific research poster. The dimensions are set to 36” high by 18” wide but prints can be scaled up or down in size to any dimension with a 2:1 aspect ratio. For example, if you order a 72” x 36” poster using this template, we will print the file at 200% of its original size. </a:t>
                </a:r>
                <a:r>
                  <a:rPr lang="en-US" sz="1800" b="1" dirty="0">
                    <a:latin typeface="+mn-lt"/>
                  </a:rPr>
                  <a:t>The most critical factor is that your template and poster dimensions must be proportional:</a:t>
                </a:r>
              </a:p>
              <a:p>
                <a:pPr eaLnBrk="1" hangingPunct="1"/>
                <a:endParaRPr lang="en-US" sz="18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1680" b="1" i="1">
                              <a:latin typeface="Cambria Math" panose="02040503050406030204" pitchFamily="18" charset="0"/>
                            </a:rPr>
                          </m:ctrlPr>
                        </m:boxPr>
                        <m:e>
                          <m:f>
                            <m:fPr>
                              <m:ctrlPr>
                                <a:rPr lang="en-US" sz="1680" b="1" i="1">
                                  <a:latin typeface="Cambria Math" panose="02040503050406030204" pitchFamily="18" charset="0"/>
                                </a:rPr>
                              </m:ctrlPr>
                            </m:fPr>
                            <m:num>
                              <m:r>
                                <a:rPr lang="en-US" sz="1680" b="1" i="1">
                                  <a:latin typeface="Cambria Math"/>
                                </a:rPr>
                                <m:t>𝒕𝒆𝒎𝒑𝒍𝒂𝒕𝒆</m:t>
                              </m:r>
                              <m:r>
                                <a:rPr lang="en-US" sz="1680" b="1" i="1">
                                  <a:latin typeface="Cambria Math"/>
                                </a:rPr>
                                <m:t> </m:t>
                              </m:r>
                              <m:r>
                                <a:rPr lang="en-US" sz="1680" b="1" i="1">
                                  <a:latin typeface="Cambria Math"/>
                                </a:rPr>
                                <m:t>𝒉𝒆𝒊𝒈𝒉𝒕</m:t>
                              </m:r>
                            </m:num>
                            <m:den>
                              <m:r>
                                <a:rPr lang="en-US" sz="1680" b="1" i="1">
                                  <a:latin typeface="Cambria Math"/>
                                </a:rPr>
                                <m:t>𝒕𝒆𝒎𝒑𝒍𝒂𝒕𝒆</m:t>
                              </m:r>
                              <m:r>
                                <a:rPr lang="en-US" sz="1680" b="1" i="1">
                                  <a:latin typeface="Cambria Math"/>
                                </a:rPr>
                                <m:t> </m:t>
                              </m:r>
                              <m:r>
                                <a:rPr lang="en-US" sz="1680" b="1" i="1">
                                  <a:latin typeface="Cambria Math"/>
                                </a:rPr>
                                <m:t>𝒘𝒊𝒅𝒕𝒉</m:t>
                              </m:r>
                            </m:den>
                          </m:f>
                        </m:e>
                      </m:box>
                      <m:r>
                        <a:rPr lang="en-US" sz="1680" b="1" i="1">
                          <a:latin typeface="Cambria Math"/>
                        </a:rPr>
                        <m:t> = </m:t>
                      </m:r>
                      <m:box>
                        <m:boxPr>
                          <m:ctrlPr>
                            <a:rPr lang="en-US" sz="1680" b="1" i="1">
                              <a:latin typeface="Cambria Math" panose="02040503050406030204" pitchFamily="18" charset="0"/>
                            </a:rPr>
                          </m:ctrlPr>
                        </m:boxPr>
                        <m:e>
                          <m:f>
                            <m:fPr>
                              <m:ctrlPr>
                                <a:rPr lang="en-US" sz="1680" b="1" i="1">
                                  <a:latin typeface="Cambria Math" panose="02040503050406030204" pitchFamily="18" charset="0"/>
                                </a:rPr>
                              </m:ctrlPr>
                            </m:fPr>
                            <m:num>
                              <m:r>
                                <a:rPr lang="en-US" sz="1680" b="1" i="1">
                                  <a:latin typeface="Cambria Math"/>
                                </a:rPr>
                                <m:t>𝒅𝒆𝒔𝒊𝒓𝒆𝒅</m:t>
                              </m:r>
                              <m:r>
                                <a:rPr lang="en-US" sz="1680" b="1" i="1">
                                  <a:latin typeface="Cambria Math"/>
                                </a:rPr>
                                <m:t> </m:t>
                              </m:r>
                              <m:r>
                                <a:rPr lang="en-US" sz="1680" b="1" i="1">
                                  <a:latin typeface="Cambria Math"/>
                                </a:rPr>
                                <m:t>𝒑𝒓𝒊𝒏𝒕</m:t>
                              </m:r>
                              <m:r>
                                <a:rPr lang="en-US" sz="1680" b="1" i="1">
                                  <a:latin typeface="Cambria Math"/>
                                </a:rPr>
                                <m:t> </m:t>
                              </m:r>
                              <m:r>
                                <a:rPr lang="en-US" sz="1680" b="1" i="1">
                                  <a:latin typeface="Cambria Math"/>
                                </a:rPr>
                                <m:t>𝒉𝒆𝒊𝒈𝒉𝒕</m:t>
                              </m:r>
                            </m:num>
                            <m:den>
                              <m:r>
                                <a:rPr lang="en-US" sz="1680" b="1" i="1">
                                  <a:latin typeface="Cambria Math"/>
                                </a:rPr>
                                <m:t>𝒅𝒆𝒔𝒊𝒓𝒆𝒅</m:t>
                              </m:r>
                              <m:r>
                                <a:rPr lang="en-US" sz="1680" b="1" i="1">
                                  <a:latin typeface="Cambria Math"/>
                                </a:rPr>
                                <m:t> </m:t>
                              </m:r>
                              <m:r>
                                <a:rPr lang="en-US" sz="1680" b="1" i="1">
                                  <a:latin typeface="Cambria Math"/>
                                </a:rPr>
                                <m:t>𝒑𝒓𝒊𝒏𝒕</m:t>
                              </m:r>
                              <m:r>
                                <a:rPr lang="en-US" sz="1680" b="1" i="1">
                                  <a:latin typeface="Cambria Math"/>
                                </a:rPr>
                                <m:t> </m:t>
                              </m:r>
                              <m:r>
                                <a:rPr lang="en-US" sz="1680" b="1" i="1">
                                  <a:latin typeface="Cambria Math"/>
                                </a:rPr>
                                <m:t>𝒘𝒊𝒅𝒕𝒉</m:t>
                              </m:r>
                            </m:den>
                          </m:f>
                        </m:e>
                      </m:box>
                    </m:oMath>
                  </m:oMathPara>
                </a14:m>
                <a:endParaRPr lang="en-US" sz="1800" b="1" dirty="0">
                  <a:latin typeface="+mn-lt"/>
                </a:endParaRPr>
              </a:p>
              <a:p>
                <a:pPr eaLnBrk="1" hangingPunct="1"/>
                <a:endParaRPr lang="en-US" sz="1800" dirty="0">
                  <a:latin typeface="+mn-lt"/>
                </a:endParaRPr>
              </a:p>
              <a:p>
                <a:pPr eaLnBrk="1" hangingPunct="1"/>
                <a:r>
                  <a:rPr lang="en-US" sz="1800" dirty="0">
                    <a:latin typeface="+mn-lt"/>
                  </a:rPr>
                  <a:t>Order your poster from Genigraphics and we will perform a free design review and advise you if we see anything that may be a concern for printing. We’ll even help tidy things up.</a:t>
                </a:r>
              </a:p>
              <a:p>
                <a:pPr eaLnBrk="1" hangingPunct="1"/>
                <a:endParaRPr lang="en-US" sz="1800" dirty="0">
                  <a:latin typeface="+mn-lt"/>
                </a:endParaRPr>
              </a:p>
              <a:p>
                <a:pPr eaLnBrk="1" hangingPunct="1"/>
                <a:r>
                  <a:rPr lang="en-US" sz="18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p:sp>
            <p:nvSpPr>
              <p:cNvPr id="11" name="Text Box 190"/>
              <p:cNvSpPr txBox="1">
                <a:spLocks noRot="1" noChangeAspect="1" noMove="1" noResize="1" noEditPoints="1" noAdjustHandles="1" noChangeArrowheads="1" noChangeShapeType="1" noTextEdit="1"/>
              </p:cNvSpPr>
              <p:nvPr/>
            </p:nvSpPr>
            <p:spPr bwMode="auto">
              <a:xfrm>
                <a:off x="822960" y="9601200"/>
                <a:ext cx="7132320" cy="6573146"/>
              </a:xfrm>
              <a:prstGeom prst="rect">
                <a:avLst/>
              </a:prstGeom>
              <a:blipFill>
                <a:blip r:embed="rId2"/>
                <a:stretch>
                  <a:fillRect l="-341" r="-768"/>
                </a:stretch>
              </a:blipFill>
              <a:ln w="12700">
                <a:solidFill>
                  <a:schemeClr val="accent1">
                    <a:lumMod val="75000"/>
                  </a:schemeClr>
                </a:solidFill>
              </a:ln>
              <a:effectLst/>
            </p:spPr>
            <p:txBody>
              <a:bodyPr/>
              <a:lstStyle/>
              <a:p>
                <a:r>
                  <a:rPr lang="en-US">
                    <a:noFill/>
                  </a:rPr>
                  <a:t> </a:t>
                </a:r>
              </a:p>
            </p:txBody>
          </p:sp>
        </mc:Fallback>
      </mc:AlternateContent>
      <p:sp>
        <p:nvSpPr>
          <p:cNvPr id="45" name="Rectangle 44"/>
          <p:cNvSpPr/>
          <p:nvPr/>
        </p:nvSpPr>
        <p:spPr>
          <a:xfrm>
            <a:off x="8503920" y="4206240"/>
            <a:ext cx="713232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40" b="1" dirty="0">
                <a:solidFill>
                  <a:schemeClr val="accent3">
                    <a:lumMod val="20000"/>
                    <a:lumOff val="80000"/>
                  </a:schemeClr>
                </a:solidFill>
              </a:rPr>
              <a:t>Results</a:t>
            </a:r>
          </a:p>
        </p:txBody>
      </p:sp>
      <p:pic>
        <p:nvPicPr>
          <p:cNvPr id="49" name="Picture 178"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03922" y="21744799"/>
            <a:ext cx="2106778" cy="1755648"/>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16693" y="21744799"/>
            <a:ext cx="2106778" cy="1755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8549642" y="23573601"/>
            <a:ext cx="204331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1200" b="1" dirty="0">
                <a:latin typeface="Calibri" pitchFamily="34" charset="0"/>
              </a:rPr>
              <a:t>Figure 1.</a:t>
            </a:r>
            <a:r>
              <a:rPr lang="en-US" sz="1200" dirty="0">
                <a:latin typeface="Calibri" pitchFamily="34" charset="0"/>
              </a:rPr>
              <a:t> Label in 12pt Calibri.</a:t>
            </a:r>
          </a:p>
        </p:txBody>
      </p:sp>
      <p:sp>
        <p:nvSpPr>
          <p:cNvPr id="52" name="Text Box 181"/>
          <p:cNvSpPr txBox="1">
            <a:spLocks noChangeArrowheads="1"/>
          </p:cNvSpPr>
          <p:nvPr/>
        </p:nvSpPr>
        <p:spPr bwMode="auto">
          <a:xfrm>
            <a:off x="11064242" y="23573601"/>
            <a:ext cx="204331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1200" b="1" dirty="0">
                <a:latin typeface="Calibri" pitchFamily="34" charset="0"/>
              </a:rPr>
              <a:t>Figure 2.</a:t>
            </a:r>
            <a:r>
              <a:rPr lang="en-US" sz="1200" dirty="0">
                <a:latin typeface="Calibri" pitchFamily="34" charset="0"/>
              </a:rPr>
              <a:t> Label in 12pt Calibri.</a:t>
            </a:r>
          </a:p>
        </p:txBody>
      </p:sp>
      <p:sp>
        <p:nvSpPr>
          <p:cNvPr id="53" name="Text Box 180"/>
          <p:cNvSpPr txBox="1">
            <a:spLocks noChangeArrowheads="1"/>
          </p:cNvSpPr>
          <p:nvPr/>
        </p:nvSpPr>
        <p:spPr bwMode="auto">
          <a:xfrm>
            <a:off x="822959" y="21488400"/>
            <a:ext cx="288970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1800" b="1" dirty="0">
                <a:latin typeface="Calibri" pitchFamily="34" charset="0"/>
              </a:rPr>
              <a:t>Table 1.</a:t>
            </a:r>
            <a:r>
              <a:rPr lang="en-US" sz="1800" dirty="0">
                <a:latin typeface="Calibri" pitchFamily="34" charset="0"/>
              </a:rPr>
              <a:t> Label in 18pt Calibri.</a:t>
            </a:r>
          </a:p>
        </p:txBody>
      </p:sp>
      <p:graphicFrame>
        <p:nvGraphicFramePr>
          <p:cNvPr id="3" name="Chart 2"/>
          <p:cNvGraphicFramePr/>
          <p:nvPr>
            <p:extLst>
              <p:ext uri="{D42A27DB-BD31-4B8C-83A1-F6EECF244321}">
                <p14:modId xmlns:p14="http://schemas.microsoft.com/office/powerpoint/2010/main" val="1037609989"/>
              </p:ext>
            </p:extLst>
          </p:nvPr>
        </p:nvGraphicFramePr>
        <p:xfrm>
          <a:off x="8503920" y="10444413"/>
          <a:ext cx="7132320" cy="5249213"/>
        </p:xfrm>
        <a:graphic>
          <a:graphicData uri="http://schemas.openxmlformats.org/drawingml/2006/chart">
            <c:chart xmlns:c="http://schemas.openxmlformats.org/drawingml/2006/chart" xmlns:r="http://schemas.openxmlformats.org/officeDocument/2006/relationships" r:id="rId5"/>
          </a:graphicData>
        </a:graphic>
      </p:graphicFrame>
      <p:sp>
        <p:nvSpPr>
          <p:cNvPr id="37" name="Text Box 180"/>
          <p:cNvSpPr txBox="1">
            <a:spLocks noChangeArrowheads="1"/>
          </p:cNvSpPr>
          <p:nvPr/>
        </p:nvSpPr>
        <p:spPr bwMode="auto">
          <a:xfrm>
            <a:off x="8503920" y="15785068"/>
            <a:ext cx="290553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1800" b="1" dirty="0">
                <a:latin typeface="Calibri" pitchFamily="34" charset="0"/>
              </a:rPr>
              <a:t>Chart 1.</a:t>
            </a:r>
            <a:r>
              <a:rPr lang="en-US" sz="1800" dirty="0">
                <a:latin typeface="Calibri" pitchFamily="34" charset="0"/>
              </a:rPr>
              <a:t> Label in 18pt Calibri.</a:t>
            </a:r>
          </a:p>
        </p:txBody>
      </p:sp>
      <p:sp>
        <p:nvSpPr>
          <p:cNvPr id="31" name="Rectangle 265"/>
          <p:cNvSpPr>
            <a:spLocks noChangeAspect="1" noChangeArrowheads="1"/>
          </p:cNvSpPr>
          <p:nvPr/>
        </p:nvSpPr>
        <p:spPr bwMode="auto">
          <a:xfrm>
            <a:off x="14538960" y="1371600"/>
            <a:ext cx="1463040" cy="1097280"/>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0288" tIns="25144" rIns="50288" bIns="25144" anchor="ctr"/>
          <a:lstStyle/>
          <a:p>
            <a:pPr algn="ctr" defTabSz="2413683"/>
            <a:r>
              <a:rPr lang="en-US" sz="1200" b="1" dirty="0">
                <a:latin typeface="Calibri" pitchFamily="34" charset="0"/>
              </a:rPr>
              <a:t>REPLACE THIS BOX WITH YOUR ORGANIZATION’S</a:t>
            </a:r>
          </a:p>
          <a:p>
            <a:pPr algn="ctr" defTabSz="2413683"/>
            <a:r>
              <a:rPr lang="en-US" sz="1200" b="1" dirty="0">
                <a:latin typeface="Calibri" pitchFamily="34" charset="0"/>
              </a:rPr>
              <a:t>HIGH RESOLUTION LOGO</a:t>
            </a:r>
          </a:p>
        </p:txBody>
      </p:sp>
      <p:pic>
        <p:nvPicPr>
          <p:cNvPr id="2" name="Picture 1"/>
          <p:cNvPicPr>
            <a:picLocks noChangeAspect="1"/>
          </p:cNvPicPr>
          <p:nvPr/>
        </p:nvPicPr>
        <p:blipFill rotWithShape="1">
          <a:blip r:embed="rId7" cstate="print">
            <a:extLst>
              <a:ext uri="{28A0092B-C50C-407E-A947-70E740481C1C}">
                <a14:useLocalDpi xmlns:a14="http://schemas.microsoft.com/office/drawing/2010/main" val="0"/>
              </a:ext>
            </a:extLst>
          </a:blip>
          <a:srcRect r="20125"/>
          <a:stretch/>
        </p:blipFill>
        <p:spPr>
          <a:xfrm>
            <a:off x="13529462" y="21744799"/>
            <a:ext cx="2106778" cy="1755648"/>
          </a:xfrm>
          <a:prstGeom prst="rect">
            <a:avLst/>
          </a:prstGeom>
          <a:ln>
            <a:solidFill>
              <a:schemeClr val="tx2">
                <a:lumMod val="50000"/>
              </a:schemeClr>
            </a:solidFill>
          </a:ln>
        </p:spPr>
      </p:pic>
      <p:sp>
        <p:nvSpPr>
          <p:cNvPr id="38" name="Text Box 181"/>
          <p:cNvSpPr txBox="1">
            <a:spLocks noChangeArrowheads="1"/>
          </p:cNvSpPr>
          <p:nvPr/>
        </p:nvSpPr>
        <p:spPr bwMode="auto">
          <a:xfrm>
            <a:off x="13571886" y="23573601"/>
            <a:ext cx="204331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1200" b="1" dirty="0">
                <a:latin typeface="Calibri" pitchFamily="34" charset="0"/>
              </a:rPr>
              <a:t>Figure 3.</a:t>
            </a:r>
            <a:r>
              <a:rPr lang="en-US" sz="1200" dirty="0">
                <a:latin typeface="Calibri" pitchFamily="34" charset="0"/>
              </a:rPr>
              <a:t> Label in 12pt Calibri.</a:t>
            </a:r>
          </a:p>
        </p:txBody>
      </p:sp>
      <p:graphicFrame>
        <p:nvGraphicFramePr>
          <p:cNvPr id="39" name="Content Placeholder 114" descr="Sample table with 4 columns, 7 rows." title="Sample Table"/>
          <p:cNvGraphicFramePr>
            <a:graphicFrameLocks/>
          </p:cNvGraphicFramePr>
          <p:nvPr>
            <p:extLst>
              <p:ext uri="{D42A27DB-BD31-4B8C-83A1-F6EECF244321}">
                <p14:modId xmlns:p14="http://schemas.microsoft.com/office/powerpoint/2010/main" val="3260799923"/>
              </p:ext>
            </p:extLst>
          </p:nvPr>
        </p:nvGraphicFramePr>
        <p:xfrm>
          <a:off x="822960" y="25821903"/>
          <a:ext cx="7187184" cy="2689482"/>
        </p:xfrm>
        <a:graphic>
          <a:graphicData uri="http://schemas.openxmlformats.org/drawingml/2006/table">
            <a:tbl>
              <a:tblPr firstRow="1" bandRow="1">
                <a:tableStyleId>{F5AB1C69-6EDB-4FF4-983F-18BD219EF322}</a:tableStyleId>
              </a:tblPr>
              <a:tblGrid>
                <a:gridCol w="1796796">
                  <a:extLst>
                    <a:ext uri="{9D8B030D-6E8A-4147-A177-3AD203B41FA5}">
                      <a16:colId xmlns:a16="http://schemas.microsoft.com/office/drawing/2014/main" val="20000"/>
                    </a:ext>
                  </a:extLst>
                </a:gridCol>
                <a:gridCol w="1796796">
                  <a:extLst>
                    <a:ext uri="{9D8B030D-6E8A-4147-A177-3AD203B41FA5}">
                      <a16:colId xmlns:a16="http://schemas.microsoft.com/office/drawing/2014/main" val="20001"/>
                    </a:ext>
                  </a:extLst>
                </a:gridCol>
                <a:gridCol w="1796796">
                  <a:extLst>
                    <a:ext uri="{9D8B030D-6E8A-4147-A177-3AD203B41FA5}">
                      <a16:colId xmlns:a16="http://schemas.microsoft.com/office/drawing/2014/main" val="20002"/>
                    </a:ext>
                  </a:extLst>
                </a:gridCol>
                <a:gridCol w="1796796">
                  <a:extLst>
                    <a:ext uri="{9D8B030D-6E8A-4147-A177-3AD203B41FA5}">
                      <a16:colId xmlns:a16="http://schemas.microsoft.com/office/drawing/2014/main" val="20003"/>
                    </a:ext>
                  </a:extLst>
                </a:gridCol>
              </a:tblGrid>
              <a:tr h="448247">
                <a:tc>
                  <a:txBody>
                    <a:bodyPr/>
                    <a:lstStyle/>
                    <a:p>
                      <a:endParaRPr lang="en-US" sz="1800" dirty="0"/>
                    </a:p>
                  </a:txBody>
                  <a:tcPr marL="45720" marR="45720" marT="28575" marB="28575" anchor="ctr">
                    <a:solidFill>
                      <a:schemeClr val="accent1">
                        <a:lumMod val="75000"/>
                      </a:schemeClr>
                    </a:solidFill>
                  </a:tcPr>
                </a:tc>
                <a:tc>
                  <a:txBody>
                    <a:bodyPr/>
                    <a:lstStyle/>
                    <a:p>
                      <a:pPr algn="ctr"/>
                      <a:r>
                        <a:rPr lang="en-US" sz="1800" dirty="0"/>
                        <a:t>Heading</a:t>
                      </a:r>
                    </a:p>
                  </a:txBody>
                  <a:tcPr marL="45720" marR="45720" marT="28575" marB="28575" anchor="ctr">
                    <a:solidFill>
                      <a:schemeClr val="accent1">
                        <a:lumMod val="75000"/>
                      </a:schemeClr>
                    </a:solidFill>
                  </a:tcPr>
                </a:tc>
                <a:tc>
                  <a:txBody>
                    <a:bodyPr/>
                    <a:lstStyle/>
                    <a:p>
                      <a:pPr algn="ctr"/>
                      <a:r>
                        <a:rPr lang="en-US" sz="1800" dirty="0"/>
                        <a:t>Heading</a:t>
                      </a:r>
                    </a:p>
                  </a:txBody>
                  <a:tcPr marL="45720" marR="45720" marT="28575" marB="28575" anchor="ctr">
                    <a:solidFill>
                      <a:schemeClr val="accent1">
                        <a:lumMod val="75000"/>
                      </a:schemeClr>
                    </a:solidFill>
                  </a:tcPr>
                </a:tc>
                <a:tc>
                  <a:txBody>
                    <a:bodyPr/>
                    <a:lstStyle/>
                    <a:p>
                      <a:pPr algn="ctr"/>
                      <a:r>
                        <a:rPr lang="en-US" sz="1800" dirty="0"/>
                        <a:t>Heading</a:t>
                      </a:r>
                    </a:p>
                  </a:txBody>
                  <a:tcPr marL="45720" marR="45720" marT="28575" marB="28575" anchor="ctr">
                    <a:solidFill>
                      <a:schemeClr val="accent1">
                        <a:lumMod val="75000"/>
                      </a:schemeClr>
                    </a:solidFill>
                  </a:tcPr>
                </a:tc>
                <a:extLst>
                  <a:ext uri="{0D108BD9-81ED-4DB2-BD59-A6C34878D82A}">
                    <a16:rowId xmlns:a16="http://schemas.microsoft.com/office/drawing/2014/main" val="10000"/>
                  </a:ext>
                </a:extLst>
              </a:tr>
              <a:tr h="448247">
                <a:tc>
                  <a:txBody>
                    <a:bodyPr/>
                    <a:lstStyle/>
                    <a:p>
                      <a:r>
                        <a:rPr lang="en-US" sz="1800" dirty="0"/>
                        <a:t>Item</a:t>
                      </a:r>
                    </a:p>
                  </a:txBody>
                  <a:tcPr marL="45720" marR="45720" marT="28575" marB="28575" anchor="ctr"/>
                </a:tc>
                <a:tc>
                  <a:txBody>
                    <a:bodyPr/>
                    <a:lstStyle/>
                    <a:p>
                      <a:pPr algn="ctr"/>
                      <a:r>
                        <a:rPr lang="en-US" sz="1800" dirty="0"/>
                        <a:t>800</a:t>
                      </a:r>
                    </a:p>
                  </a:txBody>
                  <a:tcPr marL="45720" marR="45720" marT="28575" marB="28575" anchor="ctr"/>
                </a:tc>
                <a:tc>
                  <a:txBody>
                    <a:bodyPr/>
                    <a:lstStyle/>
                    <a:p>
                      <a:pPr algn="ctr"/>
                      <a:r>
                        <a:rPr lang="en-US" sz="1800" dirty="0"/>
                        <a:t>790</a:t>
                      </a:r>
                    </a:p>
                  </a:txBody>
                  <a:tcPr marL="45720" marR="45720" marT="28575" marB="28575" anchor="ctr"/>
                </a:tc>
                <a:tc>
                  <a:txBody>
                    <a:bodyPr/>
                    <a:lstStyle/>
                    <a:p>
                      <a:pPr algn="ctr"/>
                      <a:r>
                        <a:rPr lang="en-US" sz="1800" dirty="0"/>
                        <a:t>4001</a:t>
                      </a:r>
                    </a:p>
                  </a:txBody>
                  <a:tcPr marL="45720" marR="45720" marT="28575" marB="28575" anchor="ctr"/>
                </a:tc>
                <a:extLst>
                  <a:ext uri="{0D108BD9-81ED-4DB2-BD59-A6C34878D82A}">
                    <a16:rowId xmlns:a16="http://schemas.microsoft.com/office/drawing/2014/main" val="10001"/>
                  </a:ext>
                </a:extLst>
              </a:tr>
              <a:tr h="448247">
                <a:tc>
                  <a:txBody>
                    <a:bodyPr/>
                    <a:lstStyle/>
                    <a:p>
                      <a:r>
                        <a:rPr lang="en-US" sz="1800" dirty="0"/>
                        <a:t>Item</a:t>
                      </a:r>
                    </a:p>
                  </a:txBody>
                  <a:tcPr marL="45720" marR="45720" marT="28575" marB="28575" anchor="ctr"/>
                </a:tc>
                <a:tc>
                  <a:txBody>
                    <a:bodyPr/>
                    <a:lstStyle/>
                    <a:p>
                      <a:pPr algn="ctr"/>
                      <a:r>
                        <a:rPr lang="en-US" sz="1800" dirty="0"/>
                        <a:t>356</a:t>
                      </a:r>
                    </a:p>
                  </a:txBody>
                  <a:tcPr marL="45720" marR="45720" marT="28575" marB="28575" anchor="ctr"/>
                </a:tc>
                <a:tc>
                  <a:txBody>
                    <a:bodyPr/>
                    <a:lstStyle/>
                    <a:p>
                      <a:pPr algn="ctr"/>
                      <a:r>
                        <a:rPr lang="en-US" sz="1800" dirty="0"/>
                        <a:t>856</a:t>
                      </a:r>
                    </a:p>
                  </a:txBody>
                  <a:tcPr marL="45720" marR="45720" marT="28575" marB="28575" anchor="ctr"/>
                </a:tc>
                <a:tc>
                  <a:txBody>
                    <a:bodyPr/>
                    <a:lstStyle/>
                    <a:p>
                      <a:pPr algn="ctr"/>
                      <a:r>
                        <a:rPr lang="en-US" sz="1800" dirty="0"/>
                        <a:t>290</a:t>
                      </a:r>
                    </a:p>
                  </a:txBody>
                  <a:tcPr marL="45720" marR="45720" marT="28575" marB="28575" anchor="ctr"/>
                </a:tc>
                <a:extLst>
                  <a:ext uri="{0D108BD9-81ED-4DB2-BD59-A6C34878D82A}">
                    <a16:rowId xmlns:a16="http://schemas.microsoft.com/office/drawing/2014/main" val="10002"/>
                  </a:ext>
                </a:extLst>
              </a:tr>
              <a:tr h="448247">
                <a:tc>
                  <a:txBody>
                    <a:bodyPr/>
                    <a:lstStyle/>
                    <a:p>
                      <a:r>
                        <a:rPr lang="en-US" sz="1800" dirty="0"/>
                        <a:t>Item</a:t>
                      </a:r>
                    </a:p>
                  </a:txBody>
                  <a:tcPr marL="45720" marR="45720" marT="28575" marB="28575" anchor="ctr"/>
                </a:tc>
                <a:tc>
                  <a:txBody>
                    <a:bodyPr/>
                    <a:lstStyle/>
                    <a:p>
                      <a:pPr algn="ctr"/>
                      <a:r>
                        <a:rPr lang="en-US" sz="1800" dirty="0"/>
                        <a:t>228</a:t>
                      </a:r>
                    </a:p>
                  </a:txBody>
                  <a:tcPr marL="45720" marR="45720" marT="28575" marB="28575" anchor="ctr"/>
                </a:tc>
                <a:tc>
                  <a:txBody>
                    <a:bodyPr/>
                    <a:lstStyle/>
                    <a:p>
                      <a:pPr algn="ctr"/>
                      <a:r>
                        <a:rPr lang="en-US" sz="1800" dirty="0"/>
                        <a:t>134</a:t>
                      </a:r>
                    </a:p>
                  </a:txBody>
                  <a:tcPr marL="45720" marR="45720" marT="28575" marB="28575" anchor="ctr"/>
                </a:tc>
                <a:tc>
                  <a:txBody>
                    <a:bodyPr/>
                    <a:lstStyle/>
                    <a:p>
                      <a:pPr algn="ctr"/>
                      <a:r>
                        <a:rPr lang="en-US" sz="1800" dirty="0"/>
                        <a:t>238</a:t>
                      </a:r>
                    </a:p>
                  </a:txBody>
                  <a:tcPr marL="45720" marR="45720" marT="28575" marB="28575" anchor="ctr"/>
                </a:tc>
                <a:extLst>
                  <a:ext uri="{0D108BD9-81ED-4DB2-BD59-A6C34878D82A}">
                    <a16:rowId xmlns:a16="http://schemas.microsoft.com/office/drawing/2014/main" val="10003"/>
                  </a:ext>
                </a:extLst>
              </a:tr>
              <a:tr h="448247">
                <a:tc>
                  <a:txBody>
                    <a:bodyPr/>
                    <a:lstStyle/>
                    <a:p>
                      <a:r>
                        <a:rPr lang="en-US" sz="1800" dirty="0"/>
                        <a:t>Item</a:t>
                      </a:r>
                    </a:p>
                  </a:txBody>
                  <a:tcPr marL="45720" marR="45720" marT="28575" marB="28575" anchor="ctr"/>
                </a:tc>
                <a:tc>
                  <a:txBody>
                    <a:bodyPr/>
                    <a:lstStyle/>
                    <a:p>
                      <a:pPr algn="ctr"/>
                      <a:r>
                        <a:rPr lang="en-US" sz="1800" dirty="0"/>
                        <a:t>954</a:t>
                      </a:r>
                    </a:p>
                  </a:txBody>
                  <a:tcPr marL="45720" marR="45720" marT="28575" marB="28575" anchor="ctr"/>
                </a:tc>
                <a:tc>
                  <a:txBody>
                    <a:bodyPr/>
                    <a:lstStyle/>
                    <a:p>
                      <a:pPr algn="ctr"/>
                      <a:r>
                        <a:rPr lang="en-US" sz="1800" dirty="0"/>
                        <a:t>875</a:t>
                      </a:r>
                    </a:p>
                  </a:txBody>
                  <a:tcPr marL="45720" marR="45720" marT="28575" marB="28575" anchor="ctr"/>
                </a:tc>
                <a:tc>
                  <a:txBody>
                    <a:bodyPr/>
                    <a:lstStyle/>
                    <a:p>
                      <a:pPr algn="ctr"/>
                      <a:r>
                        <a:rPr lang="en-US" sz="1800" dirty="0"/>
                        <a:t>976</a:t>
                      </a:r>
                    </a:p>
                  </a:txBody>
                  <a:tcPr marL="45720" marR="45720" marT="28575" marB="28575" anchor="ctr"/>
                </a:tc>
                <a:extLst>
                  <a:ext uri="{0D108BD9-81ED-4DB2-BD59-A6C34878D82A}">
                    <a16:rowId xmlns:a16="http://schemas.microsoft.com/office/drawing/2014/main" val="10004"/>
                  </a:ext>
                </a:extLst>
              </a:tr>
              <a:tr h="448247">
                <a:tc>
                  <a:txBody>
                    <a:bodyPr/>
                    <a:lstStyle/>
                    <a:p>
                      <a:r>
                        <a:rPr lang="en-US" sz="1800" dirty="0"/>
                        <a:t>Item</a:t>
                      </a:r>
                    </a:p>
                  </a:txBody>
                  <a:tcPr marL="45720" marR="45720" marT="28575" marB="28575" anchor="ctr"/>
                </a:tc>
                <a:tc>
                  <a:txBody>
                    <a:bodyPr/>
                    <a:lstStyle/>
                    <a:p>
                      <a:pPr algn="ctr"/>
                      <a:r>
                        <a:rPr lang="en-US" sz="1800" dirty="0"/>
                        <a:t>324</a:t>
                      </a:r>
                    </a:p>
                  </a:txBody>
                  <a:tcPr marL="45720" marR="45720" marT="28575" marB="28575" anchor="ctr"/>
                </a:tc>
                <a:tc>
                  <a:txBody>
                    <a:bodyPr/>
                    <a:lstStyle/>
                    <a:p>
                      <a:pPr algn="ctr"/>
                      <a:r>
                        <a:rPr lang="en-US" sz="1800" dirty="0"/>
                        <a:t>325</a:t>
                      </a:r>
                    </a:p>
                  </a:txBody>
                  <a:tcPr marL="45720" marR="45720" marT="28575" marB="28575" anchor="ctr"/>
                </a:tc>
                <a:tc>
                  <a:txBody>
                    <a:bodyPr/>
                    <a:lstStyle/>
                    <a:p>
                      <a:pPr algn="ctr"/>
                      <a:r>
                        <a:rPr lang="en-US" sz="1800" dirty="0"/>
                        <a:t>301</a:t>
                      </a:r>
                    </a:p>
                  </a:txBody>
                  <a:tcPr marL="45720" marR="45720" marT="28575" marB="28575" anchor="ctr"/>
                </a:tc>
                <a:extLst>
                  <a:ext uri="{0D108BD9-81ED-4DB2-BD59-A6C34878D82A}">
                    <a16:rowId xmlns:a16="http://schemas.microsoft.com/office/drawing/2014/main" val="10005"/>
                  </a:ext>
                </a:extLst>
              </a:tr>
            </a:tbl>
          </a:graphicData>
        </a:graphic>
      </p:graphicFrame>
      <p:sp>
        <p:nvSpPr>
          <p:cNvPr id="40" name="Text Box 180"/>
          <p:cNvSpPr txBox="1">
            <a:spLocks noChangeArrowheads="1"/>
          </p:cNvSpPr>
          <p:nvPr/>
        </p:nvSpPr>
        <p:spPr bwMode="auto">
          <a:xfrm>
            <a:off x="822960" y="25374600"/>
            <a:ext cx="288970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1800" b="1" dirty="0">
                <a:latin typeface="Calibri" pitchFamily="34" charset="0"/>
              </a:rPr>
              <a:t>Table 2.</a:t>
            </a:r>
            <a:r>
              <a:rPr lang="en-US" sz="1800" dirty="0">
                <a:latin typeface="Calibri" pitchFamily="34" charset="0"/>
              </a:rPr>
              <a:t> Label in 18pt Calibri.</a:t>
            </a:r>
          </a:p>
        </p:txBody>
      </p:sp>
      <p:sp>
        <p:nvSpPr>
          <p:cNvPr id="41" name="Rectangle 265"/>
          <p:cNvSpPr>
            <a:spLocks noChangeAspect="1" noChangeArrowheads="1"/>
          </p:cNvSpPr>
          <p:nvPr/>
        </p:nvSpPr>
        <p:spPr bwMode="auto">
          <a:xfrm>
            <a:off x="457200" y="1371600"/>
            <a:ext cx="1463040" cy="1097280"/>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0288" tIns="25144" rIns="50288" bIns="25144" anchor="ctr"/>
          <a:lstStyle/>
          <a:p>
            <a:pPr algn="ctr" defTabSz="2413683"/>
            <a:r>
              <a:rPr lang="en-US" sz="1200" b="1" dirty="0">
                <a:latin typeface="Calibri" pitchFamily="34" charset="0"/>
              </a:rPr>
              <a:t>REPLACE THIS BOX WITH YOUR ORGANIZATION’S</a:t>
            </a:r>
          </a:p>
          <a:p>
            <a:pPr algn="ctr" defTabSz="2413683"/>
            <a:r>
              <a:rPr lang="en-US" sz="1200" b="1" dirty="0">
                <a:latin typeface="Calibri" pitchFamily="34" charset="0"/>
              </a:rPr>
              <a:t>HIGH RESOLUTION LOGO</a:t>
            </a:r>
          </a:p>
        </p:txBody>
      </p:sp>
    </p:spTree>
    <p:extLst>
      <p:ext uri="{BB962C8B-B14F-4D97-AF65-F5344CB8AC3E}">
        <p14:creationId xmlns:p14="http://schemas.microsoft.com/office/powerpoint/2010/main" val="2251251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4272</TotalTime>
  <Words>1032</Words>
  <Application>Microsoft Office PowerPoint</Application>
  <PresentationFormat>Custom</PresentationFormat>
  <Paragraphs>127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 Math</vt:lpstr>
      <vt:lpstr>Office Theme</vt:lpstr>
      <vt:lpstr>PowerPoint Presentation</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48x36</dc:title>
  <dc:creator>Jay Larson</dc:creator>
  <dc:description>Quality poster printing
www.genigraphics.com
1-800-790-4001</dc:description>
  <cp:lastModifiedBy>Jay and Linda Larson</cp:lastModifiedBy>
  <cp:revision>71</cp:revision>
  <cp:lastPrinted>2013-02-12T02:21:55Z</cp:lastPrinted>
  <dcterms:created xsi:type="dcterms:W3CDTF">2013-02-10T21:14:48Z</dcterms:created>
  <dcterms:modified xsi:type="dcterms:W3CDTF">2016-08-30T20:18:45Z</dcterms:modified>
</cp:coreProperties>
</file>