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7432000" cy="45720000"/>
  <p:notesSz cx="7004050" cy="929005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13" d="100"/>
          <a:sy n="13" d="100"/>
        </p:scale>
        <p:origin x="-3690" y="-282"/>
      </p:cViewPr>
      <p:guideLst>
        <p:guide orient="horz" pos="14400"/>
        <p:guide pos="86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95565696"/>
        <c:axId val="95567232"/>
      </c:barChart>
      <c:catAx>
        <c:axId val="95565696"/>
        <c:scaling>
          <c:orientation val="minMax"/>
        </c:scaling>
        <c:delete val="0"/>
        <c:axPos val="b"/>
        <c:majorTickMark val="out"/>
        <c:minorTickMark val="none"/>
        <c:tickLblPos val="nextTo"/>
        <c:crossAx val="95567232"/>
        <c:crosses val="autoZero"/>
        <c:auto val="1"/>
        <c:lblAlgn val="ctr"/>
        <c:lblOffset val="100"/>
        <c:noMultiLvlLbl val="0"/>
      </c:catAx>
      <c:valAx>
        <c:axId val="95567232"/>
        <c:scaling>
          <c:orientation val="minMax"/>
        </c:scaling>
        <c:delete val="0"/>
        <c:axPos val="l"/>
        <c:majorGridlines/>
        <c:numFmt formatCode="General" sourceLinked="1"/>
        <c:majorTickMark val="out"/>
        <c:minorTickMark val="none"/>
        <c:tickLblPos val="nextTo"/>
        <c:crossAx val="95565696"/>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Rectangle 11"/>
          <p:cNvSpPr/>
          <p:nvPr userDrawn="1"/>
        </p:nvSpPr>
        <p:spPr>
          <a:xfrm>
            <a:off x="267004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userDrawn="1"/>
        </p:nvSpPr>
        <p:spPr>
          <a:xfrm>
            <a:off x="0" y="0"/>
            <a:ext cx="27432000" cy="5486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userDrawn="1"/>
        </p:nvSpPr>
        <p:spPr>
          <a:xfrm>
            <a:off x="0" y="40233600"/>
            <a:ext cx="27432000" cy="54864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Instructions"/>
          <p:cNvSpPr/>
          <p:nvPr userDrawn="1"/>
        </p:nvSpPr>
        <p:spPr>
          <a:xfrm>
            <a:off x="-13716000" y="0"/>
            <a:ext cx="12801600" cy="45720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Poster Print Size:</a:t>
            </a:r>
            <a:endParaRPr sz="9600" dirty="0">
              <a:solidFill>
                <a:srgbClr val="7F7F7F"/>
              </a:solidFill>
              <a:latin typeface="Calibri" pitchFamily="34" charset="0"/>
              <a:cs typeface="Calibri" panose="020F0502020204030204" pitchFamily="34" charset="0"/>
            </a:endParaRP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This poster template is 50” high by 30” wide and is printed at 120% for a 60” high by 36” wide poster. It can be used to print any poster with a 5:3 aspect ratio.</a:t>
            </a:r>
          </a:p>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Placeholders</a:t>
            </a:r>
            <a:r>
              <a:rPr sz="9600" dirty="0" smtClean="0">
                <a:solidFill>
                  <a:srgbClr val="7F7F7F"/>
                </a:solidFill>
                <a:latin typeface="Calibri" pitchFamily="34" charset="0"/>
                <a:cs typeface="Calibri" panose="020F0502020204030204" pitchFamily="34" charset="0"/>
              </a:rPr>
              <a:t>:</a:t>
            </a:r>
            <a:endParaRPr sz="9600" dirty="0">
              <a:solidFill>
                <a:srgbClr val="7F7F7F"/>
              </a:solidFill>
              <a:latin typeface="Calibri" pitchFamily="34" charset="0"/>
              <a:cs typeface="Calibri" panose="020F0502020204030204" pitchFamily="34" charset="0"/>
            </a:endParaRPr>
          </a:p>
          <a:p>
            <a:pPr lvl="0">
              <a:spcBef>
                <a:spcPts val="0"/>
              </a:spcBef>
              <a:spcAft>
                <a:spcPts val="2400"/>
              </a:spcAft>
            </a:pPr>
            <a:r>
              <a:rPr sz="6600" dirty="0">
                <a:solidFill>
                  <a:srgbClr val="7F7F7F"/>
                </a:solidFill>
                <a:latin typeface="Calibri" pitchFamily="34" charset="0"/>
                <a:cs typeface="Calibri" panose="020F0502020204030204" pitchFamily="34" charset="0"/>
              </a:rPr>
              <a:t>The </a:t>
            </a:r>
            <a:r>
              <a:rPr lang="en-US" sz="6600" dirty="0" smtClean="0">
                <a:solidFill>
                  <a:srgbClr val="7F7F7F"/>
                </a:solidFill>
                <a:latin typeface="Calibri" pitchFamily="34" charset="0"/>
                <a:cs typeface="Calibri" panose="020F0502020204030204" pitchFamily="34" charset="0"/>
              </a:rPr>
              <a:t>various elements included</a:t>
            </a:r>
            <a:r>
              <a:rPr sz="6600" dirty="0" smtClean="0">
                <a:solidFill>
                  <a:srgbClr val="7F7F7F"/>
                </a:solidFill>
                <a:latin typeface="Calibri" pitchFamily="34" charset="0"/>
                <a:cs typeface="Calibri" panose="020F0502020204030204" pitchFamily="34" charset="0"/>
              </a:rPr>
              <a:t> </a:t>
            </a:r>
            <a:r>
              <a:rPr sz="6600" dirty="0">
                <a:solidFill>
                  <a:srgbClr val="7F7F7F"/>
                </a:solidFill>
                <a:latin typeface="Calibri" pitchFamily="34" charset="0"/>
                <a:cs typeface="Calibri" panose="020F0502020204030204" pitchFamily="34" charset="0"/>
              </a:rPr>
              <a:t>in this </a:t>
            </a:r>
            <a:r>
              <a:rPr lang="en-US" sz="6600" dirty="0" smtClean="0">
                <a:solidFill>
                  <a:srgbClr val="7F7F7F"/>
                </a:solidFill>
                <a:latin typeface="Calibri" pitchFamily="34" charset="0"/>
                <a:cs typeface="Calibri" panose="020F0502020204030204" pitchFamily="34" charset="0"/>
              </a:rPr>
              <a:t>poster are ones</a:t>
            </a:r>
            <a:r>
              <a:rPr lang="en-US" sz="6600" baseline="0" dirty="0" smtClean="0">
                <a:solidFill>
                  <a:srgbClr val="7F7F7F"/>
                </a:solidFill>
                <a:latin typeface="Calibri" pitchFamily="34" charset="0"/>
                <a:cs typeface="Calibri" panose="020F0502020204030204" pitchFamily="34" charset="0"/>
              </a:rPr>
              <a:t> we often see in medical, research, and scientific posters.</a:t>
            </a:r>
            <a:r>
              <a:rPr sz="6600" dirty="0" smtClean="0">
                <a:solidFill>
                  <a:srgbClr val="7F7F7F"/>
                </a:solidFill>
                <a:latin typeface="Calibri" pitchFamily="34" charset="0"/>
                <a:cs typeface="Calibri" panose="020F0502020204030204" pitchFamily="34" charset="0"/>
              </a:rPr>
              <a:t> </a:t>
            </a:r>
            <a:r>
              <a:rPr lang="en-US" sz="6600" dirty="0" smtClean="0">
                <a:solidFill>
                  <a:srgbClr val="7F7F7F"/>
                </a:solidFill>
                <a:latin typeface="Calibri" pitchFamily="34" charset="0"/>
                <a:cs typeface="Calibri" panose="020F0502020204030204" pitchFamily="34" charset="0"/>
              </a:rPr>
              <a:t>Feel</a:t>
            </a:r>
            <a:r>
              <a:rPr lang="en-US" sz="66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Image</a:t>
            </a:r>
            <a:r>
              <a:rPr lang="en-US" sz="9600" baseline="0" dirty="0" smtClean="0">
                <a:solidFill>
                  <a:srgbClr val="7F7F7F"/>
                </a:solidFill>
                <a:latin typeface="Calibri" pitchFamily="34" charset="0"/>
                <a:cs typeface="Calibri" panose="020F0502020204030204" pitchFamily="34" charset="0"/>
              </a:rPr>
              <a:t> Quality</a:t>
            </a:r>
            <a:r>
              <a:rPr lang="en-US" sz="9600" dirty="0" smtClean="0">
                <a:solidFill>
                  <a:srgbClr val="7F7F7F"/>
                </a:solidFill>
                <a:latin typeface="Calibri" pitchFamily="34" charset="0"/>
                <a:cs typeface="Calibri" panose="020F0502020204030204" pitchFamily="34" charset="0"/>
              </a:rPr>
              <a:t>:</a:t>
            </a: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6600" b="1" dirty="0" smtClean="0">
                <a:solidFill>
                  <a:srgbClr val="7F7F7F"/>
                </a:solidFill>
                <a:latin typeface="Calibri" pitchFamily="34" charset="0"/>
                <a:cs typeface="Calibri" panose="020F0502020204030204" pitchFamily="34" charset="0"/>
              </a:rPr>
              <a:t>Insert, Picture</a:t>
            </a:r>
            <a:r>
              <a:rPr lang="en-US" sz="66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600" b="1" dirty="0" smtClean="0">
                <a:solidFill>
                  <a:srgbClr val="7F7F7F"/>
                </a:solidFill>
                <a:latin typeface="Calibri" pitchFamily="34" charset="0"/>
                <a:cs typeface="Calibri" panose="020F0502020204030204" pitchFamily="34" charset="0"/>
              </a:rPr>
              <a:t>150-200 pixels per inch in their final printed size</a:t>
            </a:r>
            <a:r>
              <a:rPr lang="en-US" sz="6600" dirty="0" smtClean="0">
                <a:solidFill>
                  <a:srgbClr val="7F7F7F"/>
                </a:solidFill>
                <a:latin typeface="Calibri" pitchFamily="34" charset="0"/>
                <a:cs typeface="Calibri" panose="020F0502020204030204" pitchFamily="34" charset="0"/>
              </a:rPr>
              <a:t>. For instance, a 1600 x 1200 pixel</a:t>
            </a:r>
            <a:r>
              <a:rPr lang="en-US" sz="6600" baseline="0" dirty="0" smtClean="0">
                <a:solidFill>
                  <a:srgbClr val="7F7F7F"/>
                </a:solidFill>
                <a:latin typeface="Calibri" pitchFamily="34" charset="0"/>
                <a:cs typeface="Calibri" panose="020F0502020204030204" pitchFamily="34" charset="0"/>
              </a:rPr>
              <a:t> photo will usually look fine up to </a:t>
            </a:r>
            <a:r>
              <a:rPr lang="en-US" sz="66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400"/>
              </a:spcAft>
            </a:pPr>
            <a:r>
              <a:rPr lang="en-US" sz="1200" dirty="0" smtClean="0">
                <a:solidFill>
                  <a:srgbClr val="7F7F7F"/>
                </a:solidFill>
                <a:latin typeface="Calibri" pitchFamily="34" charset="0"/>
                <a:cs typeface="Calibri" panose="020F0502020204030204" pitchFamily="34" charset="0"/>
              </a:rPr>
              <a:t> </a:t>
            </a:r>
            <a:r>
              <a:rPr lang="en-US" sz="4800" dirty="0" smtClean="0">
                <a:solidFill>
                  <a:srgbClr val="7F7F7F"/>
                </a:solidFill>
                <a:latin typeface="Calibri" pitchFamily="34" charset="0"/>
                <a:cs typeface="Calibri" panose="020F0502020204030204" pitchFamily="34" charset="0"/>
              </a:rPr>
              <a:t/>
            </a:r>
            <a:br>
              <a:rPr lang="en-US" sz="4800" dirty="0" smtClean="0">
                <a:solidFill>
                  <a:srgbClr val="7F7F7F"/>
                </a:solidFill>
                <a:latin typeface="Calibri" pitchFamily="34" charset="0"/>
                <a:cs typeface="Calibri" panose="020F0502020204030204" pitchFamily="34" charset="0"/>
              </a:rPr>
            </a:br>
            <a:r>
              <a:rPr lang="en-US" sz="4800" dirty="0" smtClean="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28346400" y="0"/>
            <a:ext cx="12801600" cy="457200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400"/>
                </a:spcAft>
              </a:pPr>
              <a:r>
                <a:rPr lang="en-US" sz="9600" dirty="0" smtClean="0">
                  <a:solidFill>
                    <a:schemeClr val="bg1">
                      <a:lumMod val="50000"/>
                    </a:schemeClr>
                  </a:solidFill>
                  <a:latin typeface="Calibri" pitchFamily="34" charset="0"/>
                  <a:cs typeface="Calibri" panose="020F0502020204030204" pitchFamily="34" charset="0"/>
                </a:rPr>
                <a:t>Change</a:t>
              </a:r>
              <a:r>
                <a:rPr lang="en-US" sz="9600" baseline="0" dirty="0" smtClean="0">
                  <a:solidFill>
                    <a:schemeClr val="bg1">
                      <a:lumMod val="50000"/>
                    </a:schemeClr>
                  </a:solidFill>
                  <a:latin typeface="Calibri" pitchFamily="34" charset="0"/>
                  <a:cs typeface="Calibri" panose="020F0502020204030204" pitchFamily="34" charset="0"/>
                </a:rPr>
                <a:t> Color Theme</a:t>
              </a:r>
              <a:r>
                <a:rPr lang="en-US" sz="9600" dirty="0" smtClean="0">
                  <a:solidFill>
                    <a:schemeClr val="bg1">
                      <a:lumMod val="50000"/>
                    </a:schemeClr>
                  </a:solidFill>
                  <a:latin typeface="Calibri" pitchFamily="34" charset="0"/>
                  <a:cs typeface="Calibri" panose="020F0502020204030204" pitchFamily="34" charset="0"/>
                </a:rPr>
                <a:t>:</a:t>
              </a:r>
              <a:endParaRPr sz="9600" dirty="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r>
                <a:rPr lang="en-US" sz="66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66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400"/>
                </a:spcAft>
              </a:pPr>
              <a:r>
                <a:rPr lang="en-US" sz="66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6600" b="1" baseline="0" dirty="0" smtClean="0">
                  <a:solidFill>
                    <a:schemeClr val="bg1">
                      <a:lumMod val="50000"/>
                    </a:schemeClr>
                  </a:solidFill>
                  <a:latin typeface="Calibri" pitchFamily="34" charset="0"/>
                  <a:cs typeface="Calibri" panose="020F0502020204030204" pitchFamily="34" charset="0"/>
                </a:rPr>
                <a:t>Design</a:t>
              </a:r>
              <a:r>
                <a:rPr lang="en-US" sz="6600" baseline="0" dirty="0" smtClean="0">
                  <a:solidFill>
                    <a:schemeClr val="bg1">
                      <a:lumMod val="50000"/>
                    </a:schemeClr>
                  </a:solidFill>
                  <a:latin typeface="Calibri" pitchFamily="34" charset="0"/>
                  <a:cs typeface="Calibri" panose="020F0502020204030204" pitchFamily="34" charset="0"/>
                </a:rPr>
                <a:t> tab, then select the </a:t>
              </a:r>
              <a:r>
                <a:rPr lang="en-US" sz="6600" b="1" baseline="0" dirty="0" smtClean="0">
                  <a:solidFill>
                    <a:schemeClr val="bg1">
                      <a:lumMod val="50000"/>
                    </a:schemeClr>
                  </a:solidFill>
                  <a:latin typeface="Calibri" pitchFamily="34" charset="0"/>
                  <a:cs typeface="Calibri" panose="020F0502020204030204" pitchFamily="34" charset="0"/>
                </a:rPr>
                <a:t>Colors</a:t>
              </a:r>
              <a:r>
                <a:rPr lang="en-US" sz="66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r>
                <a:rPr lang="en-US" sz="66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400"/>
                </a:spcAft>
              </a:pPr>
              <a:r>
                <a:rPr lang="en-US" sz="96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400"/>
                </a:spcAft>
              </a:pPr>
              <a:r>
                <a:rPr lang="en-US" sz="6600" dirty="0" smtClean="0">
                  <a:solidFill>
                    <a:schemeClr val="bg1">
                      <a:lumMod val="50000"/>
                    </a:schemeClr>
                  </a:solidFill>
                  <a:latin typeface="Calibri" pitchFamily="34" charset="0"/>
                  <a:cs typeface="Calibri" panose="020F0502020204030204" pitchFamily="34" charset="0"/>
                </a:rPr>
                <a:t>Once your poster file is ready, visit</a:t>
              </a:r>
              <a:r>
                <a:rPr lang="en-US" sz="6600" baseline="0" dirty="0" smtClean="0">
                  <a:solidFill>
                    <a:schemeClr val="bg1">
                      <a:lumMod val="50000"/>
                    </a:schemeClr>
                  </a:solidFill>
                  <a:latin typeface="Calibri" pitchFamily="34" charset="0"/>
                  <a:cs typeface="Calibri" panose="020F0502020204030204" pitchFamily="34" charset="0"/>
                </a:rPr>
                <a:t> </a:t>
              </a:r>
              <a:r>
                <a:rPr lang="en-US" sz="6600" b="1" baseline="0" dirty="0" smtClean="0">
                  <a:solidFill>
                    <a:schemeClr val="bg1">
                      <a:lumMod val="50000"/>
                    </a:schemeClr>
                  </a:solidFill>
                  <a:latin typeface="Calibri" pitchFamily="34" charset="0"/>
                  <a:cs typeface="Calibri" panose="020F0502020204030204" pitchFamily="34" charset="0"/>
                </a:rPr>
                <a:t>www.genigraphics.com</a:t>
              </a:r>
              <a:r>
                <a:rPr lang="en-US" sz="66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400"/>
                </a:spcAft>
              </a:pPr>
              <a:r>
                <a:rPr lang="en-US" sz="66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600" baseline="0" dirty="0" smtClean="0">
                  <a:solidFill>
                    <a:schemeClr val="bg1">
                      <a:lumMod val="50000"/>
                    </a:schemeClr>
                  </a:solidFill>
                  <a:latin typeface="Calibri" pitchFamily="34" charset="0"/>
                  <a:cs typeface="Calibri" panose="020F0502020204030204" pitchFamily="34" charset="0"/>
                </a:rPr>
                <a:t>US and Canada:  1-800-790-4001</a:t>
              </a:r>
              <a:br>
                <a:rPr lang="en-US" sz="6600" baseline="0" dirty="0" smtClean="0">
                  <a:solidFill>
                    <a:schemeClr val="bg1">
                      <a:lumMod val="50000"/>
                    </a:schemeClr>
                  </a:solidFill>
                  <a:latin typeface="Calibri" pitchFamily="34" charset="0"/>
                  <a:cs typeface="Calibri" panose="020F0502020204030204" pitchFamily="34" charset="0"/>
                </a:rPr>
              </a:br>
              <a:r>
                <a:rPr lang="en-US" sz="66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endParaRPr lang="en-US" sz="480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endParaRPr lang="en-US" sz="480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4800" dirty="0" smtClean="0">
                  <a:solidFill>
                    <a:schemeClr val="bg1">
                      <a:lumMod val="50000"/>
                    </a:schemeClr>
                  </a:solidFill>
                  <a:latin typeface="Calibri" pitchFamily="34" charset="0"/>
                  <a:cs typeface="Calibri" panose="020F0502020204030204" pitchFamily="34" charset="0"/>
                </a:rPr>
                <a:t/>
              </a:r>
              <a:br>
                <a:rPr lang="en-US" sz="4800" dirty="0" smtClean="0">
                  <a:solidFill>
                    <a:schemeClr val="bg1">
                      <a:lumMod val="50000"/>
                    </a:schemeClr>
                  </a:solidFill>
                  <a:latin typeface="Calibri" pitchFamily="34" charset="0"/>
                  <a:cs typeface="Calibri" panose="020F0502020204030204" pitchFamily="34" charset="0"/>
                </a:rPr>
              </a:br>
              <a:r>
                <a:rPr lang="en-US" sz="48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945600" y="454152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9/10/2015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1830920"/>
            <a:ext cx="24688800" cy="7620000"/>
          </a:xfrm>
          <a:prstGeom prst="rect">
            <a:avLst/>
          </a:prstGeom>
        </p:spPr>
        <p:txBody>
          <a:bodyPr vert="horz" lIns="438912" tIns="219456" rIns="438912" bIns="219456"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371600" y="10668005"/>
            <a:ext cx="24688800" cy="30173086"/>
          </a:xfrm>
          <a:prstGeom prst="rect">
            <a:avLst/>
          </a:prstGeom>
        </p:spPr>
        <p:txBody>
          <a:bodyPr vert="horz" lIns="438912" tIns="219456" rIns="438912" bIns="219456"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371600" y="42375671"/>
            <a:ext cx="6400800" cy="2434167"/>
          </a:xfrm>
          <a:prstGeom prst="rect">
            <a:avLst/>
          </a:prstGeom>
        </p:spPr>
        <p:txBody>
          <a:bodyPr vert="horz" lIns="438912" tIns="219456" rIns="438912" bIns="219456" rtlCol="0" anchor="ctr"/>
          <a:lstStyle>
            <a:lvl1pPr algn="l">
              <a:defRPr sz="5800">
                <a:solidFill>
                  <a:schemeClr val="tx1">
                    <a:tint val="75000"/>
                  </a:schemeClr>
                </a:solidFill>
              </a:defRPr>
            </a:lvl1pPr>
          </a:lstStyle>
          <a:p>
            <a:fld id="{985D6BDF-9D0E-4E2B-85B8-D8F4790360C9}" type="datetimeFigureOut">
              <a:rPr lang="en-US" smtClean="0"/>
              <a:t>9/10/2015</a:t>
            </a:fld>
            <a:endParaRPr lang="en-US" dirty="0"/>
          </a:p>
        </p:txBody>
      </p:sp>
      <p:sp>
        <p:nvSpPr>
          <p:cNvPr id="5" name="Footer Placeholder 4"/>
          <p:cNvSpPr>
            <a:spLocks noGrp="1"/>
          </p:cNvSpPr>
          <p:nvPr>
            <p:ph type="ftr" sz="quarter" idx="3"/>
          </p:nvPr>
        </p:nvSpPr>
        <p:spPr>
          <a:xfrm>
            <a:off x="9372600" y="42375671"/>
            <a:ext cx="8686800" cy="2434167"/>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9659600" y="42375671"/>
            <a:ext cx="6400800" cy="2434167"/>
          </a:xfrm>
          <a:prstGeom prst="rect">
            <a:avLst/>
          </a:prstGeom>
        </p:spPr>
        <p:txBody>
          <a:bodyPr vert="horz" lIns="438912" tIns="219456" rIns="438912" bIns="219456" rtlCol="0" anchor="ctr"/>
          <a:lstStyle>
            <a:lvl1pPr algn="r">
              <a:defRPr sz="58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4389120" rtl="0" eaLnBrk="1" latinLnBrk="0" hangingPunct="1">
        <a:spcBef>
          <a:spcPct val="0"/>
        </a:spcBef>
        <a:buNone/>
        <a:defRPr sz="8000" kern="1200">
          <a:solidFill>
            <a:schemeClr val="tx1"/>
          </a:solidFill>
          <a:latin typeface="+mj-lt"/>
          <a:ea typeface="+mj-ea"/>
          <a:cs typeface="+mj-cs"/>
        </a:defRPr>
      </a:lvl1pPr>
    </p:titleStyle>
    <p:bodyStyle>
      <a:lvl1pPr marL="4572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9144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3716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3pPr>
      <a:lvl4pPr marL="18288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4pPr>
      <a:lvl5pPr marL="22860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6.jp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3657600" y="0"/>
            <a:ext cx="20116800" cy="295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365760" rIns="182880" bIns="365760" anchor="t"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7200" b="1" dirty="0">
                <a:solidFill>
                  <a:schemeClr val="accent3">
                    <a:lumMod val="20000"/>
                    <a:lumOff val="80000"/>
                  </a:schemeClr>
                </a:solidFill>
                <a:latin typeface="+mn-lt"/>
              </a:rPr>
              <a:t>Template Provided By Genigraphics – </a:t>
            </a:r>
            <a:r>
              <a:rPr lang="en-US" sz="7200" b="1" dirty="0" smtClean="0">
                <a:solidFill>
                  <a:schemeClr val="accent3">
                    <a:lumMod val="20000"/>
                    <a:lumOff val="80000"/>
                  </a:schemeClr>
                </a:solidFill>
                <a:latin typeface="+mn-lt"/>
              </a:rPr>
              <a:t>800.790.4001</a:t>
            </a:r>
            <a:endParaRPr lang="en-US" sz="7200" b="1" dirty="0">
              <a:solidFill>
                <a:schemeClr val="accent3">
                  <a:lumMod val="20000"/>
                  <a:lumOff val="80000"/>
                </a:schemeClr>
              </a:solidFill>
              <a:latin typeface="+mn-lt"/>
            </a:endParaRPr>
          </a:p>
          <a:p>
            <a:pPr algn="ctr" eaLnBrk="1" hangingPunct="1"/>
            <a:r>
              <a:rPr lang="en-US" sz="72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3657600" y="2971800"/>
            <a:ext cx="201168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182880" rIns="182880" bIns="18288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800" dirty="0">
                <a:solidFill>
                  <a:schemeClr val="accent3">
                    <a:lumMod val="20000"/>
                    <a:lumOff val="80000"/>
                  </a:schemeClr>
                </a:solidFill>
                <a:latin typeface="+mn-lt"/>
              </a:rPr>
              <a:t>John Smith, MD</a:t>
            </a:r>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 Jane Doe, PhD</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 Frederick </a:t>
            </a:r>
            <a:r>
              <a:rPr lang="en-US" sz="4800" dirty="0" smtClean="0">
                <a:solidFill>
                  <a:schemeClr val="accent3">
                    <a:lumMod val="20000"/>
                    <a:lumOff val="80000"/>
                  </a:schemeClr>
                </a:solidFill>
                <a:latin typeface="+mn-lt"/>
              </a:rPr>
              <a:t>Jones, </a:t>
            </a:r>
            <a:r>
              <a:rPr lang="en-US" sz="4800" dirty="0">
                <a:solidFill>
                  <a:schemeClr val="accent3">
                    <a:lumMod val="20000"/>
                    <a:lumOff val="80000"/>
                  </a:schemeClr>
                </a:solidFill>
                <a:latin typeface="+mn-lt"/>
              </a:rPr>
              <a:t>MD, PhD</a:t>
            </a:r>
            <a:r>
              <a:rPr lang="en-US" sz="4800" baseline="30000" dirty="0">
                <a:solidFill>
                  <a:schemeClr val="accent3">
                    <a:lumMod val="20000"/>
                    <a:lumOff val="80000"/>
                  </a:schemeClr>
                </a:solidFill>
                <a:latin typeface="+mn-lt"/>
              </a:rPr>
              <a:t>1,2</a:t>
            </a:r>
          </a:p>
          <a:p>
            <a:pPr algn="ctr" eaLnBrk="1" hangingPunct="1"/>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University of Affiliation, </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Medical Center of Affiliation</a:t>
            </a:r>
          </a:p>
        </p:txBody>
      </p:sp>
      <p:sp>
        <p:nvSpPr>
          <p:cNvPr id="24" name="TextBox 23"/>
          <p:cNvSpPr txBox="1"/>
          <p:nvPr/>
        </p:nvSpPr>
        <p:spPr>
          <a:xfrm>
            <a:off x="1463040" y="41513760"/>
            <a:ext cx="3296480" cy="2400657"/>
          </a:xfrm>
          <a:prstGeom prst="rect">
            <a:avLst/>
          </a:prstGeom>
          <a:solidFill>
            <a:schemeClr val="accent1">
              <a:lumMod val="40000"/>
              <a:lumOff val="60000"/>
            </a:schemeClr>
          </a:solidFill>
        </p:spPr>
        <p:txBody>
          <a:bodyPr wrap="none" rtlCol="0">
            <a:spAutoFit/>
          </a:bodyPr>
          <a:lstStyle/>
          <a:p>
            <a:r>
              <a:rPr lang="en-US" sz="3000" dirty="0" smtClean="0"/>
              <a:t>&lt;your name&gt;</a:t>
            </a:r>
          </a:p>
          <a:p>
            <a:r>
              <a:rPr lang="en-US" sz="3000" dirty="0" smtClean="0"/>
              <a:t>&lt;your organization&gt;</a:t>
            </a:r>
          </a:p>
          <a:p>
            <a:r>
              <a:rPr lang="en-US" sz="3000" dirty="0" smtClean="0"/>
              <a:t>Email:</a:t>
            </a:r>
          </a:p>
          <a:p>
            <a:r>
              <a:rPr lang="en-US" sz="3000" dirty="0" smtClean="0"/>
              <a:t>Website:</a:t>
            </a:r>
          </a:p>
          <a:p>
            <a:r>
              <a:rPr lang="en-US" sz="3000" dirty="0" smtClean="0"/>
              <a:t>Phone:</a:t>
            </a:r>
            <a:endParaRPr lang="en-US" sz="3000" dirty="0"/>
          </a:p>
        </p:txBody>
      </p:sp>
      <p:sp>
        <p:nvSpPr>
          <p:cNvPr id="25" name="TextBox 24"/>
          <p:cNvSpPr txBox="1"/>
          <p:nvPr/>
        </p:nvSpPr>
        <p:spPr>
          <a:xfrm>
            <a:off x="1463040" y="40481253"/>
            <a:ext cx="2394886" cy="923330"/>
          </a:xfrm>
          <a:prstGeom prst="rect">
            <a:avLst/>
          </a:prstGeom>
          <a:noFill/>
        </p:spPr>
        <p:txBody>
          <a:bodyPr wrap="none" rtlCol="0">
            <a:spAutoFit/>
          </a:bodyPr>
          <a:lstStyle/>
          <a:p>
            <a:r>
              <a:rPr lang="en-US" sz="5400" b="1" dirty="0" smtClean="0"/>
              <a:t>Contact</a:t>
            </a:r>
            <a:endParaRPr lang="en-US" sz="5400" b="1" dirty="0"/>
          </a:p>
        </p:txBody>
      </p:sp>
      <p:sp>
        <p:nvSpPr>
          <p:cNvPr id="26" name="TextBox 25"/>
          <p:cNvSpPr txBox="1"/>
          <p:nvPr/>
        </p:nvSpPr>
        <p:spPr>
          <a:xfrm>
            <a:off x="13716000" y="41513760"/>
            <a:ext cx="12192000" cy="3048000"/>
          </a:xfrm>
          <a:prstGeom prst="rect">
            <a:avLst/>
          </a:prstGeom>
          <a:noFill/>
        </p:spPr>
        <p:txBody>
          <a:bodyPr wrap="square" tIns="91440" bIns="91440" numCol="1" spcCol="457200" rtlCol="0">
            <a:noAutofit/>
          </a:bodyPr>
          <a:lstStyle/>
          <a:p>
            <a:pPr marL="457200" indent="-457200">
              <a:buFont typeface="+mj-lt"/>
              <a:buAutoNum type="arabicPeriod"/>
            </a:pPr>
            <a:r>
              <a:rPr lang="en-US" sz="1600" dirty="0" smtClean="0"/>
              <a:t> </a:t>
            </a:r>
          </a:p>
          <a:p>
            <a:pPr marL="457200" indent="-457200">
              <a:buFont typeface="+mj-lt"/>
              <a:buAutoNum type="arabicPeriod"/>
            </a:pPr>
            <a:r>
              <a:rPr lang="en-US" sz="1600" dirty="0"/>
              <a:t> </a:t>
            </a:r>
            <a:endParaRPr lang="en-US" sz="1600" dirty="0" smtClean="0"/>
          </a:p>
          <a:p>
            <a:pPr marL="457200" indent="-457200">
              <a:buFont typeface="+mj-lt"/>
              <a:buAutoNum type="arabicPeriod"/>
            </a:pPr>
            <a:r>
              <a:rPr lang="en-US" sz="1600" dirty="0"/>
              <a:t> </a:t>
            </a:r>
            <a:endParaRPr lang="en-US" sz="1600" dirty="0" smtClean="0"/>
          </a:p>
          <a:p>
            <a:pPr marL="457200" indent="-457200">
              <a:buFont typeface="+mj-lt"/>
              <a:buAutoNum type="arabicPeriod"/>
            </a:pPr>
            <a:r>
              <a:rPr lang="en-US" sz="1600" dirty="0"/>
              <a:t> </a:t>
            </a:r>
            <a:endParaRPr lang="en-US" sz="1600" dirty="0" smtClean="0"/>
          </a:p>
          <a:p>
            <a:pPr marL="457200" indent="-457200">
              <a:buFont typeface="+mj-lt"/>
              <a:buAutoNum type="arabicPeriod"/>
            </a:pPr>
            <a:r>
              <a:rPr lang="en-US" sz="1600" dirty="0"/>
              <a:t> </a:t>
            </a:r>
            <a:endParaRPr lang="en-US" sz="1600" dirty="0" smtClean="0"/>
          </a:p>
          <a:p>
            <a:pPr marL="457200" indent="-457200">
              <a:buFont typeface="+mj-lt"/>
              <a:buAutoNum type="arabicPeriod"/>
            </a:pPr>
            <a:r>
              <a:rPr lang="en-US" sz="1600" dirty="0"/>
              <a:t> </a:t>
            </a:r>
            <a:endParaRPr lang="en-US" sz="1600" dirty="0" smtClean="0"/>
          </a:p>
          <a:p>
            <a:pPr marL="457200" indent="-457200">
              <a:buFont typeface="+mj-lt"/>
              <a:buAutoNum type="arabicPeriod"/>
            </a:pPr>
            <a:r>
              <a:rPr lang="en-US" sz="1600" dirty="0"/>
              <a:t> </a:t>
            </a:r>
            <a:endParaRPr lang="en-US" sz="1600" dirty="0" smtClean="0"/>
          </a:p>
          <a:p>
            <a:pPr marL="457200" indent="-457200">
              <a:buFont typeface="+mj-lt"/>
              <a:buAutoNum type="arabicPeriod"/>
            </a:pPr>
            <a:r>
              <a:rPr lang="en-US" sz="1600" dirty="0"/>
              <a:t> </a:t>
            </a:r>
            <a:endParaRPr lang="en-US" sz="1600" dirty="0" smtClean="0"/>
          </a:p>
          <a:p>
            <a:pPr marL="457200" indent="-457200">
              <a:buFont typeface="+mj-lt"/>
              <a:buAutoNum type="arabicPeriod"/>
            </a:pPr>
            <a:r>
              <a:rPr lang="en-US" sz="1600" dirty="0"/>
              <a:t> </a:t>
            </a:r>
            <a:endParaRPr lang="en-US" sz="1600" dirty="0" smtClean="0"/>
          </a:p>
          <a:p>
            <a:pPr marL="457200" indent="-457200">
              <a:buFont typeface="+mj-lt"/>
              <a:buAutoNum type="arabicPeriod"/>
            </a:pPr>
            <a:r>
              <a:rPr lang="en-US" sz="1600" dirty="0" smtClean="0"/>
              <a:t>  </a:t>
            </a:r>
          </a:p>
          <a:p>
            <a:pPr marL="457200" indent="-457200">
              <a:buFont typeface="+mj-lt"/>
              <a:buAutoNum type="arabicPeriod"/>
            </a:pPr>
            <a:endParaRPr lang="en-US" sz="1600" dirty="0"/>
          </a:p>
        </p:txBody>
      </p:sp>
      <p:sp>
        <p:nvSpPr>
          <p:cNvPr id="27" name="TextBox 26"/>
          <p:cNvSpPr txBox="1"/>
          <p:nvPr/>
        </p:nvSpPr>
        <p:spPr>
          <a:xfrm>
            <a:off x="13716000" y="40481253"/>
            <a:ext cx="3334695" cy="923330"/>
          </a:xfrm>
          <a:prstGeom prst="rect">
            <a:avLst/>
          </a:prstGeom>
          <a:noFill/>
        </p:spPr>
        <p:txBody>
          <a:bodyPr wrap="none" rtlCol="0">
            <a:spAutoFit/>
          </a:bodyPr>
          <a:lstStyle/>
          <a:p>
            <a:r>
              <a:rPr lang="en-US" sz="5400" b="1" dirty="0" smtClean="0"/>
              <a:t>References</a:t>
            </a:r>
            <a:endParaRPr lang="en-US" sz="5400" b="1" dirty="0"/>
          </a:p>
        </p:txBody>
      </p:sp>
      <p:sp>
        <p:nvSpPr>
          <p:cNvPr id="10" name="Text Box 189"/>
          <p:cNvSpPr txBox="1">
            <a:spLocks noChangeArrowheads="1"/>
          </p:cNvSpPr>
          <p:nvPr/>
        </p:nvSpPr>
        <p:spPr bwMode="auto">
          <a:xfrm>
            <a:off x="1371600" y="6827520"/>
            <a:ext cx="11887200" cy="6832640"/>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Abstract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a:t>
            </a:r>
            <a:r>
              <a:rPr lang="en-US" sz="3000" dirty="0" smtClean="0">
                <a:latin typeface="Calibri" pitchFamily="34" charset="0"/>
              </a:rPr>
              <a:t>. To turn off that feature, right click inside this box and go to </a:t>
            </a:r>
            <a:r>
              <a:rPr lang="en-US" sz="3000" b="1" dirty="0" smtClean="0">
                <a:latin typeface="Calibri" pitchFamily="34" charset="0"/>
              </a:rPr>
              <a:t>Format Shape, Text Box, Autofit</a:t>
            </a:r>
            <a:r>
              <a:rPr lang="en-US" sz="3000" dirty="0" smtClean="0">
                <a:latin typeface="Calibri" pitchFamily="34" charset="0"/>
              </a:rPr>
              <a:t>, and select the “Do Not Autofit” radio button.</a:t>
            </a:r>
            <a:endParaRPr lang="en-US" sz="3000" dirty="0">
              <a:latin typeface="Calibri" pitchFamily="34" charset="0"/>
            </a:endParaRPr>
          </a:p>
          <a:p>
            <a:pPr eaLnBrk="1" hangingPunct="1"/>
            <a:endParaRPr lang="en-US" sz="3000" dirty="0">
              <a:latin typeface="Calibri" pitchFamily="34" charset="0"/>
            </a:endParaRPr>
          </a:p>
          <a:p>
            <a:pPr eaLnBrk="1" hangingPunct="1"/>
            <a:r>
              <a:rPr lang="en-US" sz="3000" dirty="0" smtClean="0">
                <a:latin typeface="Calibri" pitchFamily="34" charset="0"/>
              </a:rPr>
              <a:t>To change the font style of this text box: Click on the border once to highlight the entire text box, then select a different font or font size that suits you. This text is Calibri 30pt, which is effectively 36pt at 120%, and is easily read up to 5 feet away on a 60x36 poster.</a:t>
            </a:r>
          </a:p>
          <a:p>
            <a:pPr eaLnBrk="1" hangingPunct="1"/>
            <a:endParaRPr lang="en-US" sz="3000" dirty="0">
              <a:latin typeface="Calibri" pitchFamily="34" charset="0"/>
            </a:endParaRPr>
          </a:p>
          <a:p>
            <a:pPr eaLnBrk="1" hangingPunct="1"/>
            <a:r>
              <a:rPr lang="en-US" sz="3000" dirty="0" smtClean="0">
                <a:latin typeface="Calibri" pitchFamily="34" charset="0"/>
              </a:rPr>
              <a:t>Zoom out to 120% to preview what this will look like on your printed poster.</a:t>
            </a:r>
            <a:endParaRPr lang="en-US" sz="3000" dirty="0">
              <a:latin typeface="Calibri" pitchFamily="34" charset="0"/>
            </a:endParaRPr>
          </a:p>
        </p:txBody>
      </p:sp>
      <p:sp>
        <p:nvSpPr>
          <p:cNvPr id="32" name="Rectangle 31"/>
          <p:cNvSpPr/>
          <p:nvPr/>
        </p:nvSpPr>
        <p:spPr>
          <a:xfrm>
            <a:off x="1371600" y="6096000"/>
            <a:ext cx="11887200" cy="73152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smtClean="0">
                <a:solidFill>
                  <a:schemeClr val="accent3">
                    <a:lumMod val="20000"/>
                    <a:lumOff val="80000"/>
                  </a:schemeClr>
                </a:solidFill>
              </a:rPr>
              <a:t>Abstract</a:t>
            </a:r>
            <a:endParaRPr lang="en-US" sz="5400" b="1" dirty="0">
              <a:solidFill>
                <a:schemeClr val="accent3">
                  <a:lumMod val="20000"/>
                  <a:lumOff val="80000"/>
                </a:schemeClr>
              </a:solidFill>
            </a:endParaRPr>
          </a:p>
        </p:txBody>
      </p:sp>
      <p:sp>
        <p:nvSpPr>
          <p:cNvPr id="15" name="Text Box 194"/>
          <p:cNvSpPr txBox="1">
            <a:spLocks noChangeArrowheads="1"/>
          </p:cNvSpPr>
          <p:nvPr/>
        </p:nvSpPr>
        <p:spPr bwMode="auto">
          <a:xfrm>
            <a:off x="14173200" y="6827520"/>
            <a:ext cx="11887200" cy="8679299"/>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a:t>
            </a:r>
            <a:r>
              <a:rPr lang="en-US" sz="3000" dirty="0" smtClean="0">
                <a:latin typeface="Calibri" pitchFamily="34" charset="0"/>
              </a:rPr>
              <a:t>Results </a:t>
            </a:r>
            <a:r>
              <a:rPr lang="en-US" sz="3000" dirty="0">
                <a:latin typeface="Calibri" pitchFamily="34" charset="0"/>
              </a:rPr>
              <a:t>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which is effectively 36pt at 120%, and is easily read up to 5 feet away on a 60x36 poster.</a:t>
            </a:r>
          </a:p>
          <a:p>
            <a:pPr eaLnBrk="1" hangingPunct="1"/>
            <a:endParaRPr lang="en-US" sz="3000" dirty="0">
              <a:latin typeface="Calibri" pitchFamily="34" charset="0"/>
            </a:endParaRPr>
          </a:p>
          <a:p>
            <a:pPr eaLnBrk="1" hangingPunct="1"/>
            <a:r>
              <a:rPr lang="en-US" sz="3000" dirty="0">
                <a:latin typeface="Calibri" pitchFamily="34" charset="0"/>
              </a:rPr>
              <a:t>Zoom out to 120% to preview what this will look like on your printed poster.</a:t>
            </a:r>
          </a:p>
          <a:p>
            <a:pPr eaLnBrk="1" hangingPunct="1"/>
            <a:endParaRPr lang="en-US" sz="3000" dirty="0">
              <a:latin typeface="Calibri" pitchFamily="34" charset="0"/>
            </a:endParaRPr>
          </a:p>
          <a:p>
            <a:pPr eaLnBrk="1" hangingPunct="1"/>
            <a:r>
              <a:rPr lang="en-US" sz="3000" dirty="0" smtClean="0">
                <a:latin typeface="Calibri" pitchFamily="34" charset="0"/>
              </a:rPr>
              <a:t>Speaking of Results, yours will look better if you remember to run a spell-check on your poster! After you’ve added your content click on </a:t>
            </a:r>
            <a:r>
              <a:rPr lang="en-US" sz="3000" b="1" dirty="0" smtClean="0">
                <a:latin typeface="Calibri" pitchFamily="34" charset="0"/>
              </a:rPr>
              <a:t>Review</a:t>
            </a:r>
            <a:r>
              <a:rPr lang="en-US" sz="3000" dirty="0" smtClean="0">
                <a:latin typeface="Calibri" pitchFamily="34" charset="0"/>
              </a:rPr>
              <a:t>, </a:t>
            </a:r>
            <a:r>
              <a:rPr lang="en-US" sz="3000" b="1" dirty="0" smtClean="0">
                <a:latin typeface="Calibri" pitchFamily="34" charset="0"/>
              </a:rPr>
              <a:t>Spelling</a:t>
            </a:r>
            <a:r>
              <a:rPr lang="en-US" sz="3000" dirty="0" smtClean="0">
                <a:latin typeface="Calibri" pitchFamily="34" charset="0"/>
              </a:rPr>
              <a:t>, or press F7.</a:t>
            </a:r>
            <a:endParaRPr lang="en-US" sz="3000" dirty="0">
              <a:latin typeface="Calibri" pitchFamily="34" charset="0"/>
            </a:endParaRPr>
          </a:p>
        </p:txBody>
      </p:sp>
      <p:sp>
        <p:nvSpPr>
          <p:cNvPr id="33" name="Rectangle 32"/>
          <p:cNvSpPr/>
          <p:nvPr/>
        </p:nvSpPr>
        <p:spPr>
          <a:xfrm>
            <a:off x="1371600" y="14249400"/>
            <a:ext cx="11887200" cy="73152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smtClean="0">
                <a:solidFill>
                  <a:schemeClr val="accent3">
                    <a:lumMod val="20000"/>
                    <a:lumOff val="80000"/>
                  </a:schemeClr>
                </a:solidFill>
              </a:rPr>
              <a:t>Introduction</a:t>
            </a:r>
            <a:endParaRPr lang="en-US" sz="5400" b="1" dirty="0">
              <a:solidFill>
                <a:schemeClr val="accent3">
                  <a:lumMod val="20000"/>
                  <a:lumOff val="80000"/>
                </a:schemeClr>
              </a:solidFill>
            </a:endParaRPr>
          </a:p>
        </p:txBody>
      </p:sp>
      <p:sp>
        <p:nvSpPr>
          <p:cNvPr id="13" name="Text Box 192"/>
          <p:cNvSpPr txBox="1">
            <a:spLocks noChangeArrowheads="1"/>
          </p:cNvSpPr>
          <p:nvPr/>
        </p:nvSpPr>
        <p:spPr bwMode="auto">
          <a:xfrm>
            <a:off x="1371600" y="27325320"/>
            <a:ext cx="11887200" cy="6832640"/>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a:t>
            </a:r>
            <a:r>
              <a:rPr lang="en-US" sz="3000" dirty="0" smtClean="0">
                <a:latin typeface="Calibri" pitchFamily="34" charset="0"/>
              </a:rPr>
              <a:t>Methods and Materials </a:t>
            </a:r>
            <a:r>
              <a:rPr lang="en-US" sz="3000" dirty="0">
                <a:latin typeface="Calibri" pitchFamily="34" charset="0"/>
              </a:rPr>
              <a:t>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which is effectively 36pt at 120%, and is easily read up to 5 feet away on a 60x36 poster.</a:t>
            </a:r>
          </a:p>
          <a:p>
            <a:pPr eaLnBrk="1" hangingPunct="1"/>
            <a:endParaRPr lang="en-US" sz="3000" dirty="0">
              <a:latin typeface="Calibri" pitchFamily="34" charset="0"/>
            </a:endParaRPr>
          </a:p>
          <a:p>
            <a:pPr eaLnBrk="1" hangingPunct="1"/>
            <a:r>
              <a:rPr lang="en-US" sz="3000" dirty="0">
                <a:latin typeface="Calibri" pitchFamily="34" charset="0"/>
              </a:rPr>
              <a:t>Zoom out to 120% to preview what this will look like on your printed poster.</a:t>
            </a:r>
          </a:p>
        </p:txBody>
      </p:sp>
      <p:sp>
        <p:nvSpPr>
          <p:cNvPr id="34" name="Rectangle 33"/>
          <p:cNvSpPr/>
          <p:nvPr/>
        </p:nvSpPr>
        <p:spPr>
          <a:xfrm>
            <a:off x="1371600" y="26593800"/>
            <a:ext cx="11887200" cy="73152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smtClean="0">
                <a:solidFill>
                  <a:schemeClr val="accent3">
                    <a:lumMod val="20000"/>
                    <a:lumOff val="80000"/>
                  </a:schemeClr>
                </a:solidFill>
              </a:rPr>
              <a:t>Methods and Materials</a:t>
            </a:r>
            <a:endParaRPr lang="en-US" sz="5400" b="1" dirty="0">
              <a:solidFill>
                <a:schemeClr val="accent3">
                  <a:lumMod val="20000"/>
                  <a:lumOff val="80000"/>
                </a:schemeClr>
              </a:solidFill>
            </a:endParaRPr>
          </a:p>
        </p:txBody>
      </p:sp>
      <p:sp>
        <p:nvSpPr>
          <p:cNvPr id="12" name="Text Box 191"/>
          <p:cNvSpPr txBox="1">
            <a:spLocks noChangeArrowheads="1"/>
          </p:cNvSpPr>
          <p:nvPr/>
        </p:nvSpPr>
        <p:spPr bwMode="auto">
          <a:xfrm>
            <a:off x="14173200" y="24124920"/>
            <a:ext cx="11887200" cy="6832640"/>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a:t>
            </a:r>
            <a:r>
              <a:rPr lang="en-US" sz="3000" dirty="0" smtClean="0">
                <a:latin typeface="Calibri" pitchFamily="34" charset="0"/>
              </a:rPr>
              <a:t>Discussion </a:t>
            </a:r>
            <a:r>
              <a:rPr lang="en-US" sz="3000" dirty="0">
                <a:latin typeface="Calibri" pitchFamily="34" charset="0"/>
              </a:rPr>
              <a:t>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which is effectively 36pt at 120%, and is easily read up to 5 feet away on a 60x36 poster.</a:t>
            </a:r>
          </a:p>
          <a:p>
            <a:pPr eaLnBrk="1" hangingPunct="1"/>
            <a:endParaRPr lang="en-US" sz="3000" dirty="0">
              <a:latin typeface="Calibri" pitchFamily="34" charset="0"/>
            </a:endParaRPr>
          </a:p>
          <a:p>
            <a:pPr eaLnBrk="1" hangingPunct="1"/>
            <a:r>
              <a:rPr lang="en-US" sz="3000" dirty="0">
                <a:latin typeface="Calibri" pitchFamily="34" charset="0"/>
              </a:rPr>
              <a:t>Zoom out to 120% to preview what this will look like on your printed poster.</a:t>
            </a:r>
          </a:p>
        </p:txBody>
      </p:sp>
      <p:sp>
        <p:nvSpPr>
          <p:cNvPr id="35" name="Rectangle 34"/>
          <p:cNvSpPr/>
          <p:nvPr/>
        </p:nvSpPr>
        <p:spPr>
          <a:xfrm>
            <a:off x="14173200" y="23393400"/>
            <a:ext cx="11887200" cy="73152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smtClean="0">
                <a:solidFill>
                  <a:schemeClr val="accent3">
                    <a:lumMod val="20000"/>
                    <a:lumOff val="80000"/>
                  </a:schemeClr>
                </a:solidFill>
              </a:rPr>
              <a:t>Discussion</a:t>
            </a:r>
            <a:endParaRPr lang="en-US" sz="5400" b="1" dirty="0">
              <a:solidFill>
                <a:schemeClr val="accent3">
                  <a:lumMod val="20000"/>
                  <a:lumOff val="80000"/>
                </a:schemeClr>
              </a:solidFill>
            </a:endParaRPr>
          </a:p>
        </p:txBody>
      </p:sp>
      <p:sp>
        <p:nvSpPr>
          <p:cNvPr id="14" name="Text Box 193"/>
          <p:cNvSpPr txBox="1">
            <a:spLocks noChangeArrowheads="1"/>
          </p:cNvSpPr>
          <p:nvPr/>
        </p:nvSpPr>
        <p:spPr bwMode="auto">
          <a:xfrm>
            <a:off x="14173200" y="36332279"/>
            <a:ext cx="11887200" cy="3139321"/>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a:t>
            </a:r>
            <a:r>
              <a:rPr lang="en-US" sz="3000" dirty="0" smtClean="0">
                <a:latin typeface="Calibri" pitchFamily="34" charset="0"/>
              </a:rPr>
              <a:t>Conclusions text</a:t>
            </a:r>
            <a:r>
              <a:rPr lang="en-US" sz="3000" dirty="0">
                <a:latin typeface="Calibri" pitchFamily="34" charset="0"/>
              </a:rPr>
              <a: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r>
              <a:rPr lang="en-US" sz="3000" dirty="0" smtClean="0">
                <a:latin typeface="Calibri" pitchFamily="34" charset="0"/>
              </a:rPr>
              <a:t>.</a:t>
            </a:r>
            <a:endParaRPr lang="en-US" sz="3000" dirty="0">
              <a:latin typeface="Calibri" pitchFamily="34" charset="0"/>
            </a:endParaRPr>
          </a:p>
        </p:txBody>
      </p:sp>
      <p:sp>
        <p:nvSpPr>
          <p:cNvPr id="36" name="Rectangle 35"/>
          <p:cNvSpPr/>
          <p:nvPr/>
        </p:nvSpPr>
        <p:spPr>
          <a:xfrm>
            <a:off x="14173200" y="35600759"/>
            <a:ext cx="11887200" cy="73152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smtClean="0">
                <a:solidFill>
                  <a:schemeClr val="accent3">
                    <a:lumMod val="20000"/>
                    <a:lumOff val="80000"/>
                  </a:schemeClr>
                </a:solidFill>
              </a:rPr>
              <a:t>Conclusions</a:t>
            </a:r>
            <a:endParaRPr lang="en-US" sz="5400" b="1" dirty="0">
              <a:solidFill>
                <a:schemeClr val="accent3">
                  <a:lumMod val="20000"/>
                  <a:lumOff val="80000"/>
                </a:schemeClr>
              </a:solidFill>
            </a:endParaRP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1771375113"/>
              </p:ext>
            </p:extLst>
          </p:nvPr>
        </p:nvGraphicFramePr>
        <p:xfrm>
          <a:off x="1371600" y="34989132"/>
          <a:ext cx="11978640" cy="4482468"/>
        </p:xfrm>
        <a:graphic>
          <a:graphicData uri="http://schemas.openxmlformats.org/drawingml/2006/table">
            <a:tbl>
              <a:tblPr firstRow="1" bandRow="1">
                <a:tableStyleId>{F5AB1C69-6EDB-4FF4-983F-18BD219EF322}</a:tableStyleId>
              </a:tblPr>
              <a:tblGrid>
                <a:gridCol w="2994660"/>
                <a:gridCol w="2994660"/>
                <a:gridCol w="2994660"/>
                <a:gridCol w="2994660"/>
              </a:tblGrid>
              <a:tr h="747078">
                <a:tc>
                  <a:txBody>
                    <a:bodyPr/>
                    <a:lstStyle/>
                    <a:p>
                      <a:endParaRPr lang="en-US" sz="3000" dirty="0"/>
                    </a:p>
                  </a:txBody>
                  <a:tcPr marL="76200" marR="76200" marT="47625" marB="47625" anchor="ctr">
                    <a:solidFill>
                      <a:schemeClr val="accent1">
                        <a:lumMod val="75000"/>
                      </a:schemeClr>
                    </a:solidFill>
                  </a:tcPr>
                </a:tc>
                <a:tc>
                  <a:txBody>
                    <a:bodyPr/>
                    <a:lstStyle/>
                    <a:p>
                      <a:pPr algn="ctr"/>
                      <a:r>
                        <a:rPr lang="en-US" sz="3000" dirty="0" smtClean="0"/>
                        <a:t>Heading</a:t>
                      </a:r>
                      <a:endParaRPr lang="en-US" sz="3000" dirty="0"/>
                    </a:p>
                  </a:txBody>
                  <a:tcPr marL="76200" marR="76200" marT="47625" marB="47625" anchor="ctr">
                    <a:solidFill>
                      <a:schemeClr val="accent1">
                        <a:lumMod val="75000"/>
                      </a:schemeClr>
                    </a:solidFill>
                  </a:tcPr>
                </a:tc>
                <a:tc>
                  <a:txBody>
                    <a:bodyPr/>
                    <a:lstStyle/>
                    <a:p>
                      <a:pPr algn="ctr"/>
                      <a:r>
                        <a:rPr lang="en-US" sz="3000" dirty="0" smtClean="0"/>
                        <a:t>Heading</a:t>
                      </a:r>
                      <a:endParaRPr lang="en-US" sz="3000" dirty="0"/>
                    </a:p>
                  </a:txBody>
                  <a:tcPr marL="76200" marR="76200" marT="47625" marB="47625" anchor="ctr">
                    <a:solidFill>
                      <a:schemeClr val="accent1">
                        <a:lumMod val="75000"/>
                      </a:schemeClr>
                    </a:solidFill>
                  </a:tcPr>
                </a:tc>
                <a:tc>
                  <a:txBody>
                    <a:bodyPr/>
                    <a:lstStyle/>
                    <a:p>
                      <a:pPr algn="ctr"/>
                      <a:r>
                        <a:rPr lang="en-US" sz="3000" dirty="0" smtClean="0"/>
                        <a:t>Heading</a:t>
                      </a:r>
                      <a:endParaRPr lang="en-US" sz="3000" dirty="0"/>
                    </a:p>
                  </a:txBody>
                  <a:tcPr marL="76200" marR="76200" marT="47625" marB="47625" anchor="ctr">
                    <a:solidFill>
                      <a:schemeClr val="accent1">
                        <a:lumMod val="75000"/>
                      </a:schemeClr>
                    </a:solidFill>
                  </a:tcPr>
                </a:tc>
              </a:tr>
              <a:tr h="747078">
                <a:tc>
                  <a:txBody>
                    <a:bodyPr/>
                    <a:lstStyle/>
                    <a:p>
                      <a:r>
                        <a:rPr lang="en-US" sz="3000" dirty="0" smtClean="0"/>
                        <a:t>Item</a:t>
                      </a:r>
                      <a:endParaRPr lang="en-US" sz="3000" dirty="0"/>
                    </a:p>
                  </a:txBody>
                  <a:tcPr marL="76200" marR="76200" marT="47625" marB="47625" anchor="ctr"/>
                </a:tc>
                <a:tc>
                  <a:txBody>
                    <a:bodyPr/>
                    <a:lstStyle/>
                    <a:p>
                      <a:pPr algn="ctr"/>
                      <a:r>
                        <a:rPr lang="en-US" sz="3000" dirty="0" smtClean="0"/>
                        <a:t>800</a:t>
                      </a:r>
                      <a:endParaRPr lang="en-US" sz="3000" dirty="0"/>
                    </a:p>
                  </a:txBody>
                  <a:tcPr marL="76200" marR="76200" marT="47625" marB="47625" anchor="ctr"/>
                </a:tc>
                <a:tc>
                  <a:txBody>
                    <a:bodyPr/>
                    <a:lstStyle/>
                    <a:p>
                      <a:pPr algn="ctr"/>
                      <a:r>
                        <a:rPr lang="en-US" sz="3000" dirty="0" smtClean="0"/>
                        <a:t>790</a:t>
                      </a:r>
                      <a:endParaRPr lang="en-US" sz="3000" dirty="0"/>
                    </a:p>
                  </a:txBody>
                  <a:tcPr marL="76200" marR="76200" marT="47625" marB="47625" anchor="ctr"/>
                </a:tc>
                <a:tc>
                  <a:txBody>
                    <a:bodyPr/>
                    <a:lstStyle/>
                    <a:p>
                      <a:pPr algn="ctr"/>
                      <a:r>
                        <a:rPr lang="en-US" sz="3000" dirty="0" smtClean="0"/>
                        <a:t>4001</a:t>
                      </a:r>
                      <a:endParaRPr lang="en-US" sz="3000" dirty="0"/>
                    </a:p>
                  </a:txBody>
                  <a:tcPr marL="76200" marR="76200" marT="47625" marB="47625" anchor="ctr"/>
                </a:tc>
              </a:tr>
              <a:tr h="747078">
                <a:tc>
                  <a:txBody>
                    <a:bodyPr/>
                    <a:lstStyle/>
                    <a:p>
                      <a:r>
                        <a:rPr lang="en-US" sz="3000" dirty="0" smtClean="0"/>
                        <a:t>Item</a:t>
                      </a:r>
                      <a:endParaRPr lang="en-US" sz="3000" dirty="0"/>
                    </a:p>
                  </a:txBody>
                  <a:tcPr marL="76200" marR="76200" marT="47625" marB="47625" anchor="ctr"/>
                </a:tc>
                <a:tc>
                  <a:txBody>
                    <a:bodyPr/>
                    <a:lstStyle/>
                    <a:p>
                      <a:pPr algn="ctr"/>
                      <a:r>
                        <a:rPr lang="en-US" sz="3000" dirty="0" smtClean="0"/>
                        <a:t>356</a:t>
                      </a:r>
                    </a:p>
                  </a:txBody>
                  <a:tcPr marL="76200" marR="76200" marT="47625" marB="47625" anchor="ctr"/>
                </a:tc>
                <a:tc>
                  <a:txBody>
                    <a:bodyPr/>
                    <a:lstStyle/>
                    <a:p>
                      <a:pPr algn="ctr"/>
                      <a:r>
                        <a:rPr lang="en-US" sz="3000" dirty="0" smtClean="0"/>
                        <a:t>856</a:t>
                      </a:r>
                      <a:endParaRPr lang="en-US" sz="3000" dirty="0"/>
                    </a:p>
                  </a:txBody>
                  <a:tcPr marL="76200" marR="76200" marT="47625" marB="47625" anchor="ctr"/>
                </a:tc>
                <a:tc>
                  <a:txBody>
                    <a:bodyPr/>
                    <a:lstStyle/>
                    <a:p>
                      <a:pPr algn="ctr"/>
                      <a:r>
                        <a:rPr lang="en-US" sz="3000" dirty="0" smtClean="0"/>
                        <a:t>290</a:t>
                      </a:r>
                      <a:endParaRPr lang="en-US" sz="3000" dirty="0"/>
                    </a:p>
                  </a:txBody>
                  <a:tcPr marL="76200" marR="76200" marT="47625" marB="47625" anchor="ctr"/>
                </a:tc>
              </a:tr>
              <a:tr h="747078">
                <a:tc>
                  <a:txBody>
                    <a:bodyPr/>
                    <a:lstStyle/>
                    <a:p>
                      <a:r>
                        <a:rPr lang="en-US" sz="3000" dirty="0" smtClean="0"/>
                        <a:t>Item</a:t>
                      </a:r>
                      <a:endParaRPr lang="en-US" sz="3000" dirty="0"/>
                    </a:p>
                  </a:txBody>
                  <a:tcPr marL="76200" marR="76200" marT="47625" marB="47625" anchor="ctr"/>
                </a:tc>
                <a:tc>
                  <a:txBody>
                    <a:bodyPr/>
                    <a:lstStyle/>
                    <a:p>
                      <a:pPr algn="ctr"/>
                      <a:r>
                        <a:rPr lang="en-US" sz="3000" dirty="0" smtClean="0"/>
                        <a:t>228</a:t>
                      </a:r>
                      <a:endParaRPr lang="en-US" sz="3000" dirty="0"/>
                    </a:p>
                  </a:txBody>
                  <a:tcPr marL="76200" marR="76200" marT="47625" marB="47625" anchor="ctr"/>
                </a:tc>
                <a:tc>
                  <a:txBody>
                    <a:bodyPr/>
                    <a:lstStyle/>
                    <a:p>
                      <a:pPr algn="ctr"/>
                      <a:r>
                        <a:rPr lang="en-US" sz="3000" dirty="0" smtClean="0"/>
                        <a:t>134</a:t>
                      </a:r>
                      <a:endParaRPr lang="en-US" sz="3000" dirty="0"/>
                    </a:p>
                  </a:txBody>
                  <a:tcPr marL="76200" marR="76200" marT="47625" marB="47625" anchor="ctr"/>
                </a:tc>
                <a:tc>
                  <a:txBody>
                    <a:bodyPr/>
                    <a:lstStyle/>
                    <a:p>
                      <a:pPr algn="ctr"/>
                      <a:r>
                        <a:rPr lang="en-US" sz="3000" dirty="0" smtClean="0"/>
                        <a:t>238</a:t>
                      </a:r>
                      <a:endParaRPr lang="en-US" sz="3000" dirty="0"/>
                    </a:p>
                  </a:txBody>
                  <a:tcPr marL="76200" marR="76200" marT="47625" marB="47625" anchor="ctr"/>
                </a:tc>
              </a:tr>
              <a:tr h="747078">
                <a:tc>
                  <a:txBody>
                    <a:bodyPr/>
                    <a:lstStyle/>
                    <a:p>
                      <a:r>
                        <a:rPr lang="en-US" sz="3000" dirty="0" smtClean="0"/>
                        <a:t>Item</a:t>
                      </a:r>
                      <a:endParaRPr lang="en-US" sz="3000" dirty="0"/>
                    </a:p>
                  </a:txBody>
                  <a:tcPr marL="76200" marR="76200" marT="47625" marB="47625" anchor="ctr"/>
                </a:tc>
                <a:tc>
                  <a:txBody>
                    <a:bodyPr/>
                    <a:lstStyle/>
                    <a:p>
                      <a:pPr algn="ctr"/>
                      <a:r>
                        <a:rPr lang="en-US" sz="3000" dirty="0" smtClean="0"/>
                        <a:t>954</a:t>
                      </a:r>
                      <a:endParaRPr lang="en-US" sz="3000" dirty="0"/>
                    </a:p>
                  </a:txBody>
                  <a:tcPr marL="76200" marR="76200" marT="47625" marB="47625" anchor="ctr"/>
                </a:tc>
                <a:tc>
                  <a:txBody>
                    <a:bodyPr/>
                    <a:lstStyle/>
                    <a:p>
                      <a:pPr algn="ctr"/>
                      <a:r>
                        <a:rPr lang="en-US" sz="3000" dirty="0" smtClean="0"/>
                        <a:t>875</a:t>
                      </a:r>
                      <a:endParaRPr lang="en-US" sz="3000" dirty="0"/>
                    </a:p>
                  </a:txBody>
                  <a:tcPr marL="76200" marR="76200" marT="47625" marB="47625" anchor="ctr"/>
                </a:tc>
                <a:tc>
                  <a:txBody>
                    <a:bodyPr/>
                    <a:lstStyle/>
                    <a:p>
                      <a:pPr algn="ctr"/>
                      <a:r>
                        <a:rPr lang="en-US" sz="3000" dirty="0" smtClean="0"/>
                        <a:t>976</a:t>
                      </a:r>
                      <a:endParaRPr lang="en-US" sz="3000" dirty="0"/>
                    </a:p>
                  </a:txBody>
                  <a:tcPr marL="76200" marR="76200" marT="47625" marB="47625" anchor="ctr"/>
                </a:tc>
              </a:tr>
              <a:tr h="747078">
                <a:tc>
                  <a:txBody>
                    <a:bodyPr/>
                    <a:lstStyle/>
                    <a:p>
                      <a:r>
                        <a:rPr lang="en-US" sz="3000" dirty="0" smtClean="0"/>
                        <a:t>Item</a:t>
                      </a:r>
                      <a:endParaRPr lang="en-US" sz="3000" dirty="0"/>
                    </a:p>
                  </a:txBody>
                  <a:tcPr marL="76200" marR="76200" marT="47625" marB="47625" anchor="ctr"/>
                </a:tc>
                <a:tc>
                  <a:txBody>
                    <a:bodyPr/>
                    <a:lstStyle/>
                    <a:p>
                      <a:pPr algn="ctr"/>
                      <a:r>
                        <a:rPr lang="en-US" sz="3000" dirty="0" smtClean="0"/>
                        <a:t>324</a:t>
                      </a:r>
                      <a:endParaRPr lang="en-US" sz="3000" dirty="0"/>
                    </a:p>
                  </a:txBody>
                  <a:tcPr marL="76200" marR="76200" marT="47625" marB="47625" anchor="ctr"/>
                </a:tc>
                <a:tc>
                  <a:txBody>
                    <a:bodyPr/>
                    <a:lstStyle/>
                    <a:p>
                      <a:pPr algn="ctr"/>
                      <a:r>
                        <a:rPr lang="en-US" sz="3000" dirty="0" smtClean="0"/>
                        <a:t>325</a:t>
                      </a:r>
                      <a:endParaRPr lang="en-US" sz="3000" dirty="0"/>
                    </a:p>
                  </a:txBody>
                  <a:tcPr marL="76200" marR="76200" marT="47625" marB="47625" anchor="ctr"/>
                </a:tc>
                <a:tc>
                  <a:txBody>
                    <a:bodyPr/>
                    <a:lstStyle/>
                    <a:p>
                      <a:pPr algn="ctr"/>
                      <a:r>
                        <a:rPr lang="en-US" sz="3000" dirty="0" smtClean="0"/>
                        <a:t>301</a:t>
                      </a:r>
                      <a:endParaRPr lang="en-US" sz="3000" dirty="0"/>
                    </a:p>
                  </a:txBody>
                  <a:tcPr marL="76200" marR="76200" marT="47625" marB="47625"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371600" y="14980920"/>
                <a:ext cx="11887200" cy="10955307"/>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b="1" dirty="0" smtClean="0">
                    <a:latin typeface="+mn-lt"/>
                  </a:rPr>
                  <a:t>Genigraphics®</a:t>
                </a:r>
                <a:r>
                  <a:rPr lang="en-US" sz="3000" dirty="0">
                    <a:latin typeface="+mn-lt"/>
                  </a:rPr>
                  <a:t> has provided this template to assist in preparation of a medical or scientific research poster. The dimensions are set to </a:t>
                </a:r>
                <a:r>
                  <a:rPr lang="en-US" sz="3000" dirty="0" smtClean="0">
                    <a:latin typeface="+mn-lt"/>
                  </a:rPr>
                  <a:t>50” </a:t>
                </a:r>
                <a:r>
                  <a:rPr lang="en-US" sz="3000" dirty="0">
                    <a:latin typeface="+mn-lt"/>
                  </a:rPr>
                  <a:t>high by </a:t>
                </a:r>
                <a:r>
                  <a:rPr lang="en-US" sz="3000" dirty="0" smtClean="0">
                    <a:latin typeface="+mn-lt"/>
                  </a:rPr>
                  <a:t>30” </a:t>
                </a:r>
                <a:r>
                  <a:rPr lang="en-US" sz="3000" dirty="0">
                    <a:latin typeface="+mn-lt"/>
                  </a:rPr>
                  <a:t>wide but prints can be scaled up or down in size to any dimension with a </a:t>
                </a:r>
                <a:r>
                  <a:rPr lang="en-US" sz="3000" dirty="0" smtClean="0">
                    <a:latin typeface="+mn-lt"/>
                  </a:rPr>
                  <a:t>5:3 </a:t>
                </a:r>
                <a:r>
                  <a:rPr lang="en-US" sz="3000" dirty="0">
                    <a:latin typeface="+mn-lt"/>
                  </a:rPr>
                  <a:t>aspect ratio. For example, if you order a </a:t>
                </a:r>
                <a:r>
                  <a:rPr lang="en-US" sz="3000" dirty="0" smtClean="0">
                    <a:latin typeface="+mn-lt"/>
                  </a:rPr>
                  <a:t>60” </a:t>
                </a:r>
                <a:r>
                  <a:rPr lang="en-US" sz="3000" dirty="0">
                    <a:latin typeface="+mn-lt"/>
                  </a:rPr>
                  <a:t>x </a:t>
                </a:r>
                <a:r>
                  <a:rPr lang="en-US" sz="3000" dirty="0" smtClean="0">
                    <a:latin typeface="+mn-lt"/>
                  </a:rPr>
                  <a:t>36” </a:t>
                </a:r>
                <a:r>
                  <a:rPr lang="en-US" sz="3000" dirty="0">
                    <a:latin typeface="+mn-lt"/>
                  </a:rPr>
                  <a:t>poster using this template, we will print the file at </a:t>
                </a:r>
                <a:r>
                  <a:rPr lang="en-US" sz="3000" dirty="0" smtClean="0">
                    <a:latin typeface="+mn-lt"/>
                  </a:rPr>
                  <a:t>120% </a:t>
                </a:r>
                <a:r>
                  <a:rPr lang="en-US" sz="3000" dirty="0">
                    <a:latin typeface="+mn-lt"/>
                  </a:rPr>
                  <a:t>of its original size. </a:t>
                </a:r>
                <a:r>
                  <a:rPr lang="en-US" sz="3000" b="1" dirty="0">
                    <a:latin typeface="+mn-lt"/>
                  </a:rPr>
                  <a:t>The most critical factor is that your template and poster dimensions must be proportional:</a:t>
                </a:r>
              </a:p>
              <a:p>
                <a:pPr eaLnBrk="1" hangingPunct="1"/>
                <a:endParaRPr lang="en-US" sz="30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2800" b="1" i="1">
                              <a:latin typeface="Cambria Math"/>
                            </a:rPr>
                          </m:ctrlPr>
                        </m:boxPr>
                        <m:e>
                          <m:f>
                            <m:fPr>
                              <m:ctrlPr>
                                <a:rPr lang="en-US" sz="2800" b="1" i="1">
                                  <a:latin typeface="Cambria Math"/>
                                </a:rPr>
                              </m:ctrlPr>
                            </m:fPr>
                            <m:num>
                              <m:r>
                                <a:rPr lang="en-US" sz="2800" b="1" i="1">
                                  <a:latin typeface="Cambria Math"/>
                                </a:rPr>
                                <m:t>𝒕𝒆𝒎𝒑𝒍𝒂𝒕𝒆</m:t>
                              </m:r>
                              <m:r>
                                <a:rPr lang="en-US" sz="2800" b="1" i="1">
                                  <a:latin typeface="Cambria Math"/>
                                </a:rPr>
                                <m:t> </m:t>
                              </m:r>
                              <m:r>
                                <a:rPr lang="en-US" sz="2800" b="1" i="1" smtClean="0">
                                  <a:latin typeface="Cambria Math"/>
                                </a:rPr>
                                <m:t>𝒉𝒆𝒊𝒈𝒉𝒕</m:t>
                              </m:r>
                            </m:num>
                            <m:den>
                              <m:r>
                                <a:rPr lang="en-US" sz="2800" b="1" i="1">
                                  <a:latin typeface="Cambria Math"/>
                                </a:rPr>
                                <m:t>𝒕𝒆𝒎𝒑𝒍𝒂𝒕𝒆</m:t>
                              </m:r>
                              <m:r>
                                <a:rPr lang="en-US" sz="2800" b="1" i="1">
                                  <a:latin typeface="Cambria Math"/>
                                </a:rPr>
                                <m:t> </m:t>
                              </m:r>
                              <m:r>
                                <a:rPr lang="en-US" sz="2800" b="1" i="1" smtClean="0">
                                  <a:latin typeface="Cambria Math"/>
                                </a:rPr>
                                <m:t>𝒘𝒊𝒅𝒕𝒉</m:t>
                              </m:r>
                            </m:den>
                          </m:f>
                        </m:e>
                      </m:box>
                      <m:r>
                        <a:rPr lang="en-US" sz="2800" b="1" i="1" smtClean="0">
                          <a:latin typeface="Cambria Math"/>
                        </a:rPr>
                        <m:t> </m:t>
                      </m:r>
                      <m:r>
                        <a:rPr lang="en-US" sz="2800" b="1" i="1">
                          <a:latin typeface="Cambria Math"/>
                        </a:rPr>
                        <m:t>= </m:t>
                      </m:r>
                      <m:box>
                        <m:boxPr>
                          <m:ctrlPr>
                            <a:rPr lang="en-US" sz="2800" b="1" i="1">
                              <a:latin typeface="Cambria Math"/>
                            </a:rPr>
                          </m:ctrlPr>
                        </m:boxPr>
                        <m:e>
                          <m:f>
                            <m:fPr>
                              <m:ctrlPr>
                                <a:rPr lang="en-US" sz="2800" b="1" i="1">
                                  <a:latin typeface="Cambria Math"/>
                                </a:rPr>
                              </m:ctrlPr>
                            </m:fPr>
                            <m:num>
                              <m:r>
                                <a:rPr lang="en-US" sz="2800" b="1" i="1">
                                  <a:latin typeface="Cambria Math"/>
                                </a:rPr>
                                <m:t>𝒅𝒆𝒔𝒊𝒓𝒆𝒅</m:t>
                              </m:r>
                              <m:r>
                                <a:rPr lang="en-US" sz="2800" b="1" i="1">
                                  <a:latin typeface="Cambria Math"/>
                                </a:rPr>
                                <m:t> </m:t>
                              </m:r>
                              <m:r>
                                <a:rPr lang="en-US" sz="2800" b="1" i="1">
                                  <a:latin typeface="Cambria Math"/>
                                </a:rPr>
                                <m:t>𝒑𝒓𝒊𝒏𝒕</m:t>
                              </m:r>
                              <m:r>
                                <a:rPr lang="en-US" sz="2800" b="1" i="1">
                                  <a:latin typeface="Cambria Math"/>
                                </a:rPr>
                                <m:t> </m:t>
                              </m:r>
                              <m:r>
                                <a:rPr lang="en-US" sz="2800" b="1" i="1" smtClean="0">
                                  <a:latin typeface="Cambria Math"/>
                                </a:rPr>
                                <m:t>𝒉𝒆𝒊𝒈𝒉𝒕</m:t>
                              </m:r>
                            </m:num>
                            <m:den>
                              <m:r>
                                <a:rPr lang="en-US" sz="2800" b="1" i="1">
                                  <a:latin typeface="Cambria Math"/>
                                </a:rPr>
                                <m:t>𝒅𝒆𝒔𝒊𝒓𝒆𝒅</m:t>
                              </m:r>
                              <m:r>
                                <a:rPr lang="en-US" sz="2800" b="1" i="1">
                                  <a:latin typeface="Cambria Math"/>
                                </a:rPr>
                                <m:t> </m:t>
                              </m:r>
                              <m:r>
                                <a:rPr lang="en-US" sz="2800" b="1" i="1">
                                  <a:latin typeface="Cambria Math"/>
                                </a:rPr>
                                <m:t>𝒑𝒓𝒊𝒏𝒕</m:t>
                              </m:r>
                              <m:r>
                                <a:rPr lang="en-US" sz="2800" b="1" i="1">
                                  <a:latin typeface="Cambria Math"/>
                                </a:rPr>
                                <m:t> </m:t>
                              </m:r>
                              <m:r>
                                <a:rPr lang="en-US" sz="2800" b="1" i="1" smtClean="0">
                                  <a:latin typeface="Cambria Math"/>
                                </a:rPr>
                                <m:t>𝒘𝒊𝒅𝒕𝒉</m:t>
                              </m:r>
                            </m:den>
                          </m:f>
                        </m:e>
                      </m:box>
                    </m:oMath>
                  </m:oMathPara>
                </a14:m>
                <a:endParaRPr lang="en-US" sz="3000" b="1" dirty="0">
                  <a:latin typeface="+mn-lt"/>
                </a:endParaRPr>
              </a:p>
              <a:p>
                <a:pPr eaLnBrk="1" hangingPunct="1"/>
                <a:endParaRPr lang="en-US" sz="3000" dirty="0">
                  <a:latin typeface="+mn-lt"/>
                </a:endParaRPr>
              </a:p>
              <a:p>
                <a:pPr eaLnBrk="1" hangingPunct="1"/>
                <a:r>
                  <a:rPr lang="en-US" sz="3000" dirty="0">
                    <a:latin typeface="+mn-lt"/>
                  </a:rPr>
                  <a:t>Order your poster from Genigraphics and we will perform a free design review and advise you if we see anything that may be a concern for printing. We’ll even help tidy things up.</a:t>
                </a:r>
              </a:p>
              <a:p>
                <a:pPr eaLnBrk="1" hangingPunct="1"/>
                <a:endParaRPr lang="en-US" sz="3000" dirty="0">
                  <a:latin typeface="+mn-lt"/>
                </a:endParaRPr>
              </a:p>
              <a:p>
                <a:pPr eaLnBrk="1" hangingPunct="1"/>
                <a:r>
                  <a:rPr lang="en-US" sz="30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371600" y="14980920"/>
                <a:ext cx="11887200" cy="10955307"/>
              </a:xfrm>
              <a:prstGeom prst="rect">
                <a:avLst/>
              </a:prstGeom>
              <a:blipFill rotWithShape="1">
                <a:blip r:embed="rId2"/>
                <a:stretch>
                  <a:fillRect l="-359" r="-564"/>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4173200" y="6096000"/>
            <a:ext cx="11887200" cy="73152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smtClean="0">
                <a:solidFill>
                  <a:schemeClr val="accent3">
                    <a:lumMod val="20000"/>
                    <a:lumOff val="80000"/>
                  </a:schemeClr>
                </a:solidFill>
              </a:rPr>
              <a:t>Results</a:t>
            </a:r>
            <a:endParaRPr lang="en-US" sz="5400" b="1" dirty="0">
              <a:solidFill>
                <a:schemeClr val="accent3">
                  <a:lumMod val="20000"/>
                  <a:lumOff val="80000"/>
                </a:schemeClr>
              </a:solidFill>
            </a:endParaRP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73200" y="31470600"/>
            <a:ext cx="3511296" cy="2926080"/>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61152" y="31470600"/>
            <a:ext cx="3511296" cy="2926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4249400" y="345186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1.</a:t>
            </a:r>
            <a:r>
              <a:rPr lang="en-US" sz="2000" dirty="0">
                <a:latin typeface="Calibri" pitchFamily="34" charset="0"/>
              </a:rPr>
              <a:t> Label in </a:t>
            </a:r>
            <a:r>
              <a:rPr lang="en-US" sz="2000" dirty="0" smtClean="0">
                <a:latin typeface="Calibri" pitchFamily="34" charset="0"/>
              </a:rPr>
              <a:t>20pt Calibri.</a:t>
            </a:r>
            <a:endParaRPr lang="en-US" sz="2000" dirty="0">
              <a:latin typeface="Calibri" pitchFamily="34" charset="0"/>
            </a:endParaRPr>
          </a:p>
        </p:txBody>
      </p:sp>
      <p:sp>
        <p:nvSpPr>
          <p:cNvPr id="52" name="Text Box 181"/>
          <p:cNvSpPr txBox="1">
            <a:spLocks noChangeArrowheads="1"/>
          </p:cNvSpPr>
          <p:nvPr/>
        </p:nvSpPr>
        <p:spPr bwMode="auto">
          <a:xfrm>
            <a:off x="18440400" y="345186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2.</a:t>
            </a:r>
            <a:r>
              <a:rPr lang="en-US" sz="2000" dirty="0">
                <a:latin typeface="Calibri" pitchFamily="34" charset="0"/>
              </a:rPr>
              <a:t> Label in </a:t>
            </a:r>
            <a:r>
              <a:rPr lang="en-US" sz="2000" dirty="0" smtClean="0">
                <a:latin typeface="Calibri" pitchFamily="34" charset="0"/>
              </a:rPr>
              <a:t>20pt Calibri.</a:t>
            </a:r>
            <a:endParaRPr lang="en-US" sz="2000" dirty="0">
              <a:latin typeface="Calibri" pitchFamily="34" charset="0"/>
            </a:endParaRPr>
          </a:p>
        </p:txBody>
      </p:sp>
      <p:sp>
        <p:nvSpPr>
          <p:cNvPr id="53" name="Text Box 180"/>
          <p:cNvSpPr txBox="1">
            <a:spLocks noChangeArrowheads="1"/>
          </p:cNvSpPr>
          <p:nvPr/>
        </p:nvSpPr>
        <p:spPr bwMode="auto">
          <a:xfrm>
            <a:off x="1371600" y="34519850"/>
            <a:ext cx="318895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000" b="1" dirty="0" smtClean="0">
                <a:latin typeface="Calibri" pitchFamily="34" charset="0"/>
              </a:rPr>
              <a:t>Table </a:t>
            </a:r>
            <a:r>
              <a:rPr lang="en-US" sz="2000" b="1" dirty="0">
                <a:latin typeface="Calibri" pitchFamily="34" charset="0"/>
              </a:rPr>
              <a:t>1.</a:t>
            </a:r>
            <a:r>
              <a:rPr lang="en-US" sz="2000" dirty="0">
                <a:latin typeface="Calibri" pitchFamily="34" charset="0"/>
              </a:rPr>
              <a:t> Label in </a:t>
            </a:r>
            <a:r>
              <a:rPr lang="en-US" sz="2000" dirty="0" smtClean="0">
                <a:latin typeface="Calibri" pitchFamily="34" charset="0"/>
              </a:rPr>
              <a:t>20pt Calibri.</a:t>
            </a:r>
            <a:endParaRPr lang="en-US" sz="2000" dirty="0">
              <a:latin typeface="Calibri" pitchFamily="34" charset="0"/>
            </a:endParaRPr>
          </a:p>
        </p:txBody>
      </p:sp>
      <p:graphicFrame>
        <p:nvGraphicFramePr>
          <p:cNvPr id="3" name="Chart 2"/>
          <p:cNvGraphicFramePr/>
          <p:nvPr>
            <p:extLst>
              <p:ext uri="{D42A27DB-BD31-4B8C-83A1-F6EECF244321}">
                <p14:modId xmlns:p14="http://schemas.microsoft.com/office/powerpoint/2010/main" val="4165924273"/>
              </p:ext>
            </p:extLst>
          </p:nvPr>
        </p:nvGraphicFramePr>
        <p:xfrm>
          <a:off x="14173200" y="16078200"/>
          <a:ext cx="11887200" cy="6400800"/>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14173200" y="22631400"/>
            <a:ext cx="32051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000" b="1" dirty="0" smtClean="0">
                <a:latin typeface="Calibri" pitchFamily="34" charset="0"/>
              </a:rPr>
              <a:t>Chart </a:t>
            </a:r>
            <a:r>
              <a:rPr lang="en-US" sz="2000" b="1" dirty="0">
                <a:latin typeface="Calibri" pitchFamily="34" charset="0"/>
              </a:rPr>
              <a:t>1.</a:t>
            </a:r>
            <a:r>
              <a:rPr lang="en-US" sz="2000" dirty="0">
                <a:latin typeface="Calibri" pitchFamily="34" charset="0"/>
              </a:rPr>
              <a:t> Label in </a:t>
            </a:r>
            <a:r>
              <a:rPr lang="en-US" sz="2000" dirty="0" smtClean="0">
                <a:latin typeface="Calibri" pitchFamily="34" charset="0"/>
              </a:rPr>
              <a:t>20pt Calibri.</a:t>
            </a:r>
            <a:endParaRPr lang="en-US" sz="2000" dirty="0">
              <a:latin typeface="Calibri" pitchFamily="34" charset="0"/>
            </a:endParaRPr>
          </a:p>
        </p:txBody>
      </p:sp>
      <p:sp>
        <p:nvSpPr>
          <p:cNvPr id="30" name="Rectangle 265"/>
          <p:cNvSpPr>
            <a:spLocks noChangeArrowheads="1"/>
          </p:cNvSpPr>
          <p:nvPr/>
        </p:nvSpPr>
        <p:spPr bwMode="auto">
          <a:xfrm>
            <a:off x="731520" y="1828800"/>
            <a:ext cx="2194560" cy="164592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000" b="1" dirty="0">
                <a:latin typeface="Calibri" pitchFamily="34" charset="0"/>
              </a:rPr>
              <a:t>REPLACE THIS BOX WITH YOUR ORGANIZATION’S</a:t>
            </a:r>
          </a:p>
          <a:p>
            <a:pPr algn="ctr" defTabSz="4022725"/>
            <a:r>
              <a:rPr lang="en-US" sz="2000" b="1" dirty="0">
                <a:latin typeface="Calibri" pitchFamily="34" charset="0"/>
              </a:rPr>
              <a:t>HIGH RESOLUTION LOGO</a:t>
            </a:r>
          </a:p>
        </p:txBody>
      </p:sp>
      <p:sp>
        <p:nvSpPr>
          <p:cNvPr id="31" name="Rectangle 265"/>
          <p:cNvSpPr>
            <a:spLocks noChangeArrowheads="1"/>
          </p:cNvSpPr>
          <p:nvPr/>
        </p:nvSpPr>
        <p:spPr bwMode="auto">
          <a:xfrm>
            <a:off x="24505920" y="1828800"/>
            <a:ext cx="2194560" cy="164592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000" b="1" dirty="0">
                <a:latin typeface="Calibri" pitchFamily="34" charset="0"/>
              </a:rPr>
              <a:t>REPLACE THIS BOX WITH YOUR ORGANIZATION’S</a:t>
            </a:r>
          </a:p>
          <a:p>
            <a:pPr algn="ctr" defTabSz="4022725"/>
            <a:r>
              <a:rPr lang="en-US" sz="2000" b="1" dirty="0">
                <a:latin typeface="Calibri" pitchFamily="34" charset="0"/>
              </a:rPr>
              <a:t>HIGH RESOLUTION LOGO</a:t>
            </a:r>
          </a:p>
        </p:txBody>
      </p:sp>
      <p:pic>
        <p:nvPicPr>
          <p:cNvPr id="2" name="Picture 1"/>
          <p:cNvPicPr>
            <a:picLocks noChangeAspect="1"/>
          </p:cNvPicPr>
          <p:nvPr/>
        </p:nvPicPr>
        <p:blipFill rotWithShape="1">
          <a:blip r:embed="rId7">
            <a:extLst>
              <a:ext uri="{28A0092B-C50C-407E-A947-70E740481C1C}">
                <a14:useLocalDpi xmlns:a14="http://schemas.microsoft.com/office/drawing/2010/main" val="0"/>
              </a:ext>
            </a:extLst>
          </a:blip>
          <a:srcRect r="20125"/>
          <a:stretch/>
        </p:blipFill>
        <p:spPr>
          <a:xfrm>
            <a:off x="22549104" y="31470600"/>
            <a:ext cx="3511296" cy="2926080"/>
          </a:xfrm>
          <a:prstGeom prst="rect">
            <a:avLst/>
          </a:prstGeom>
          <a:ln>
            <a:solidFill>
              <a:schemeClr val="tx2">
                <a:lumMod val="50000"/>
              </a:schemeClr>
            </a:solidFill>
          </a:ln>
        </p:spPr>
      </p:pic>
      <p:sp>
        <p:nvSpPr>
          <p:cNvPr id="38" name="Text Box 181"/>
          <p:cNvSpPr txBox="1">
            <a:spLocks noChangeArrowheads="1"/>
          </p:cNvSpPr>
          <p:nvPr/>
        </p:nvSpPr>
        <p:spPr bwMode="auto">
          <a:xfrm>
            <a:off x="22619811" y="345186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a:t>
            </a:r>
            <a:r>
              <a:rPr lang="en-US" sz="2000" b="1" dirty="0" smtClean="0">
                <a:latin typeface="Calibri" pitchFamily="34" charset="0"/>
              </a:rPr>
              <a:t>3.</a:t>
            </a:r>
            <a:r>
              <a:rPr lang="en-US" sz="2000" dirty="0" smtClean="0">
                <a:latin typeface="Calibri" pitchFamily="34" charset="0"/>
              </a:rPr>
              <a:t> </a:t>
            </a:r>
            <a:r>
              <a:rPr lang="en-US" sz="2000" dirty="0">
                <a:latin typeface="Calibri" pitchFamily="34" charset="0"/>
              </a:rPr>
              <a:t>Label in </a:t>
            </a:r>
            <a:r>
              <a:rPr lang="en-US" sz="2000" dirty="0" smtClean="0">
                <a:latin typeface="Calibri" pitchFamily="34" charset="0"/>
              </a:rPr>
              <a:t>20pt Calibri.</a:t>
            </a:r>
            <a:endParaRPr lang="en-US" sz="2000" dirty="0">
              <a:latin typeface="Calibri" pitchFamily="34" charset="0"/>
            </a:endParaRP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2571</TotalTime>
  <Words>1082</Words>
  <Application>Microsoft Office PowerPoint</Application>
  <PresentationFormat>Custom</PresentationFormat>
  <Paragraphs>99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48x36</dc:title>
  <dc:creator>Jay Larson</dc:creator>
  <dc:description>Quality poster printing
www.genigraphics.com
1-800-790-4001</dc:description>
  <cp:lastModifiedBy>Jay Larson</cp:lastModifiedBy>
  <cp:revision>66</cp:revision>
  <cp:lastPrinted>2013-02-12T02:21:55Z</cp:lastPrinted>
  <dcterms:created xsi:type="dcterms:W3CDTF">2013-02-10T21:14:48Z</dcterms:created>
  <dcterms:modified xsi:type="dcterms:W3CDTF">2015-09-10T22:06:18Z</dcterms:modified>
</cp:coreProperties>
</file>