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43891200"/>
  <p:notesSz cx="7004050" cy="929005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60" autoAdjust="0"/>
    <p:restoredTop sz="94676" autoAdjust="0"/>
  </p:normalViewPr>
  <p:slideViewPr>
    <p:cSldViewPr>
      <p:cViewPr varScale="1">
        <p:scale>
          <a:sx n="14" d="100"/>
          <a:sy n="14" d="100"/>
        </p:scale>
        <p:origin x="-2898" y="-210"/>
      </p:cViewPr>
      <p:guideLst>
        <p:guide orient="horz" pos="13824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3.4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4700160"/>
        <c:axId val="84701952"/>
      </c:barChart>
      <c:catAx>
        <c:axId val="84700160"/>
        <c:scaling>
          <c:orientation val="minMax"/>
        </c:scaling>
        <c:delete val="0"/>
        <c:axPos val="b"/>
        <c:majorTickMark val="out"/>
        <c:minorTickMark val="none"/>
        <c:tickLblPos val="nextTo"/>
        <c:crossAx val="84701952"/>
        <c:crosses val="autoZero"/>
        <c:auto val="1"/>
        <c:lblAlgn val="ctr"/>
        <c:lblOffset val="100"/>
        <c:noMultiLvlLbl val="0"/>
      </c:catAx>
      <c:valAx>
        <c:axId val="847019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470016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42976800" y="0"/>
            <a:ext cx="914400" cy="43891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" cy="43891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43891200" cy="54864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/>
          <p:cNvSpPr/>
          <p:nvPr userDrawn="1"/>
        </p:nvSpPr>
        <p:spPr>
          <a:xfrm>
            <a:off x="0" y="38404800"/>
            <a:ext cx="43891200" cy="5486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Instructions"/>
          <p:cNvSpPr/>
          <p:nvPr userDrawn="1"/>
        </p:nvSpPr>
        <p:spPr>
          <a:xfrm>
            <a:off x="-13716000" y="0"/>
            <a:ext cx="12801600" cy="43891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28600" tIns="228600" rIns="228600" bIns="228600" rtlCol="0" anchor="t"/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Print Size:</a:t>
            </a:r>
            <a:endParaRPr sz="96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This poster template is 48” high by 48” wide. It can be used to print any poster with a 1:1 aspect ratio.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Placeholders</a:t>
            </a:r>
            <a:r>
              <a:rPr sz="9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  <a:endParaRPr sz="9600" dirty="0">
              <a:solidFill>
                <a:srgbClr val="7F7F7F"/>
              </a:solidFill>
              <a:latin typeface="Calibri" pitchFamily="34" charset="0"/>
              <a:cs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The 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various elements included</a:t>
            </a:r>
            <a:r>
              <a:rPr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sz="6600" dirty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 this 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poster are ones</a:t>
            </a:r>
            <a:r>
              <a:rPr lang="en-US" sz="6600" baseline="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we often see in medical, research, and scientific posters.</a:t>
            </a:r>
            <a:r>
              <a:rPr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Feel</a:t>
            </a:r>
            <a:r>
              <a:rPr lang="en-US" sz="6600" baseline="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free to edit, move,  add, and delete items, or change the layout to suit your needs. Always check with your conference organizer for specific requirements.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9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Image</a:t>
            </a:r>
            <a:r>
              <a:rPr lang="en-US" sz="9600" baseline="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Quality</a:t>
            </a:r>
            <a:r>
              <a:rPr lang="en-US" sz="9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: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You can place digital photos or logo art in your poster file by selecting the </a:t>
            </a:r>
            <a:r>
              <a:rPr lang="en-US" sz="6600" b="1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Insert, Picture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command, or by using standard copy &amp; paste. For best results, all graphic elements should be at least </a:t>
            </a:r>
            <a:r>
              <a:rPr lang="en-US" sz="6600" b="1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150-200 pixels per inch in their final printed size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. For instance, a 1600 x 1200 pixel</a:t>
            </a:r>
            <a:r>
              <a:rPr lang="en-US" sz="6600" baseline="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 photo will usually look fine up to </a:t>
            </a: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8“-10” wide on your printed poster.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To preview the print quality of images, select a magnification of 100% when previewing your poster. This will give you a good idea of what it will look like in print. If you are laying out a large poster and using half-scale dimensions, be sure to preview your graphics at 200% to see them at their final printed size.</a:t>
            </a:r>
          </a:p>
          <a:p>
            <a:pPr lvl="0">
              <a:spcBef>
                <a:spcPts val="0"/>
              </a:spcBef>
              <a:spcAft>
                <a:spcPts val="2400"/>
              </a:spcAft>
            </a:pPr>
            <a:r>
              <a:rPr lang="en-US" sz="66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Please note that graphics from websites (such as the logo on your hospital's or university's home page) will only be 72dpi and not suitable for printing.</a:t>
            </a:r>
          </a:p>
          <a:p>
            <a:pPr lvl="0" algn="ctr">
              <a:spcBef>
                <a:spcPts val="0"/>
              </a:spcBef>
              <a:spcAft>
                <a:spcPts val="2400"/>
              </a:spcAft>
            </a:pPr>
            <a:r>
              <a:rPr lang="en-US" sz="48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/>
            </a:r>
            <a:br>
              <a:rPr lang="en-US" sz="48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</a:br>
            <a:r>
              <a:rPr lang="en-US" sz="4800" dirty="0" smtClean="0">
                <a:solidFill>
                  <a:srgbClr val="7F7F7F"/>
                </a:solidFill>
                <a:latin typeface="Calibri" pitchFamily="34" charset="0"/>
                <a:cs typeface="Calibri" panose="020F0502020204030204" pitchFamily="34" charset="0"/>
              </a:rPr>
              <a:t>[This sidebar area does not print.]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44805600" y="0"/>
            <a:ext cx="12801600" cy="43891200"/>
            <a:chOff x="33832800" y="0"/>
            <a:chExt cx="12801600" cy="43891200"/>
          </a:xfrm>
        </p:grpSpPr>
        <p:sp>
          <p:nvSpPr>
            <p:cNvPr id="21" name="Instructions"/>
            <p:cNvSpPr/>
            <p:nvPr userDrawn="1"/>
          </p:nvSpPr>
          <p:spPr>
            <a:xfrm>
              <a:off x="33832800" y="0"/>
              <a:ext cx="12801600" cy="438912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28600" tIns="228600" rIns="228600" bIns="228600" rtlCol="0" anchor="t"/>
            <a:lstStyle>
              <a:defPPr>
                <a:defRPr lang="en-US"/>
              </a:defPPr>
              <a:lvl1pPr marL="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843430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368686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5530291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737372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921715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11060582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1290401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14747443" algn="l" defTabSz="3686861" rtl="0" eaLnBrk="1" latinLnBrk="0" hangingPunct="1">
                <a:defRPr sz="7258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Change</a:t>
              </a:r>
              <a:r>
                <a:rPr lang="en-US" sz="9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Color Theme</a:t>
              </a:r>
              <a:r>
                <a:rPr lang="en-US" sz="96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:</a:t>
              </a:r>
              <a:endParaRPr sz="96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This template is designed to use the built-in color themes in</a:t>
              </a: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the newer versions of PowerPoint.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To change the color theme, select the </a:t>
              </a:r>
              <a:r>
                <a:rPr lang="en-US" sz="6600" b="1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Design</a:t>
              </a: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tab, then select the </a:t>
              </a:r>
              <a:r>
                <a:rPr lang="en-US" sz="6600" b="1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Colors</a:t>
              </a: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drop-down list.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The default color theme for this template is “Office”, so you can always return to that after trying some of the alternatives.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96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Printing Your Poster: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Once your poster file is ready, visit</a:t>
              </a: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</a:t>
              </a:r>
              <a:r>
                <a:rPr lang="en-US" sz="6600" b="1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www.genigraphics.com</a:t>
              </a: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 to order a high-quality, affordable poster print. Every order receives a free design review and we can deliver as fast as next business day within the US and Canada. </a:t>
              </a:r>
            </a:p>
            <a:p>
              <a:pPr lvl="0">
                <a:spcBef>
                  <a:spcPts val="0"/>
                </a:spcBef>
                <a:spcAft>
                  <a:spcPts val="2400"/>
                </a:spcAft>
              </a:pP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Genigraphics® has been producing output from PowerPoint® longer than anyone in the industry; dating back to when we helped Microsoft® design the PowerPoint® software. </a:t>
              </a:r>
            </a:p>
            <a:p>
              <a:pPr lvl="0">
                <a:spcBef>
                  <a:spcPts val="0"/>
                </a:spcBef>
                <a:spcAft>
                  <a:spcPts val="0"/>
                </a:spcAft>
              </a:pPr>
              <a:endParaRPr lang="en-US" sz="6600" baseline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anose="020F0502020204030204" pitchFamily="34" charset="0"/>
              </a:endParaRP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US and Canada:  1-800-790-4001</a:t>
              </a:r>
              <a:b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6600" baseline="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Email: info@genigraphics.com</a:t>
              </a:r>
            </a:p>
            <a:p>
              <a:pPr lvl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48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/>
              </a:r>
              <a:br>
                <a:rPr lang="en-US" sz="48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</a:br>
              <a:r>
                <a:rPr lang="en-US" sz="4800" dirty="0" smtClean="0">
                  <a:solidFill>
                    <a:schemeClr val="bg1">
                      <a:lumMod val="50000"/>
                    </a:schemeClr>
                  </a:solidFill>
                  <a:latin typeface="Calibri" pitchFamily="34" charset="0"/>
                  <a:cs typeface="Calibri" panose="020F0502020204030204" pitchFamily="34" charset="0"/>
                </a:rPr>
                <a:t>[This sidebar area does not print.]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281342" y="9260274"/>
              <a:ext cx="11904515" cy="10246926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800" y="43586400"/>
            <a:ext cx="5297435" cy="185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9448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  <a:t>9/10/2015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51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757683"/>
            <a:ext cx="39502080" cy="73152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10241283"/>
            <a:ext cx="39502080" cy="28966163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40680643"/>
            <a:ext cx="1024128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  <a:t>9/10/2015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40680643"/>
            <a:ext cx="1389888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40680643"/>
            <a:ext cx="10241280" cy="23368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22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txStyles>
    <p:titleStyle>
      <a:lvl1pPr algn="ctr" defTabSz="4389120" rtl="0" eaLnBrk="1" latinLnBrk="0" hangingPunct="1">
        <a:spcBef>
          <a:spcPct val="0"/>
        </a:spcBef>
        <a:buNone/>
        <a:defRPr sz="8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438912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4389120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4389120" rtl="0" eaLnBrk="1" latinLnBrk="0" hangingPunct="1">
        <a:spcBef>
          <a:spcPct val="20000"/>
        </a:spcBef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chart" Target="../charts/char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7315200" y="0"/>
            <a:ext cx="29260800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457200" rIns="182880" bIns="457200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88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Template Provided By Genigraphics – </a:t>
            </a:r>
            <a:r>
              <a:rPr lang="en-US" sz="88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800.790.4001</a:t>
            </a:r>
            <a:endParaRPr lang="en-US" sz="8800" b="1" dirty="0">
              <a:solidFill>
                <a:schemeClr val="accent3">
                  <a:lumMod val="20000"/>
                  <a:lumOff val="80000"/>
                </a:schemeClr>
              </a:solidFill>
              <a:latin typeface="+mn-lt"/>
            </a:endParaRPr>
          </a:p>
          <a:p>
            <a:pPr algn="ctr" eaLnBrk="1" hangingPunct="1"/>
            <a:r>
              <a:rPr lang="en-US" sz="88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Replace This Text With Your Title</a:t>
            </a: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7315200" y="3200400"/>
            <a:ext cx="292608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0" tIns="182880" rIns="182880" bIns="182880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John Smith, MD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Jane Doe, PhD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; Frederick </a:t>
            </a:r>
            <a:r>
              <a:rPr lang="en-US" sz="48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Jones, 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MD, PhD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1,2</a:t>
            </a:r>
          </a:p>
          <a:p>
            <a:pPr algn="ctr" eaLnBrk="1" hangingPunct="1"/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1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University of Affiliation, </a:t>
            </a:r>
            <a:r>
              <a:rPr lang="en-US" sz="48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2</a:t>
            </a:r>
            <a:r>
              <a:rPr lang="en-US" sz="48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n-lt"/>
              </a:rPr>
              <a:t>Medical Center of Affiliation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828798" y="40050718"/>
            <a:ext cx="16459200" cy="26517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/>
              <a:t>&lt;your name&gt;</a:t>
            </a:r>
          </a:p>
          <a:p>
            <a:r>
              <a:rPr lang="en-US" sz="3200" dirty="0" smtClean="0"/>
              <a:t>&lt;your organization&gt;</a:t>
            </a:r>
          </a:p>
          <a:p>
            <a:r>
              <a:rPr lang="en-US" sz="3200" dirty="0" smtClean="0"/>
              <a:t>Email:</a:t>
            </a:r>
          </a:p>
          <a:p>
            <a:r>
              <a:rPr lang="en-US" sz="3200" dirty="0" smtClean="0"/>
              <a:t>Website:</a:t>
            </a:r>
          </a:p>
          <a:p>
            <a:r>
              <a:rPr lang="en-US" sz="3200" dirty="0" smtClean="0"/>
              <a:t>Phone:</a:t>
            </a:r>
            <a:endParaRPr lang="en-US" sz="3200" dirty="0"/>
          </a:p>
        </p:txBody>
      </p:sp>
      <p:sp>
        <p:nvSpPr>
          <p:cNvPr id="25" name="TextBox 24"/>
          <p:cNvSpPr txBox="1"/>
          <p:nvPr/>
        </p:nvSpPr>
        <p:spPr>
          <a:xfrm>
            <a:off x="1828801" y="38862001"/>
            <a:ext cx="263867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/>
              <a:t>Contact</a:t>
            </a:r>
            <a:endParaRPr lang="en-US" sz="6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21945600" y="40050719"/>
            <a:ext cx="19507200" cy="2926080"/>
          </a:xfrm>
          <a:prstGeom prst="rect">
            <a:avLst/>
          </a:prstGeom>
          <a:noFill/>
        </p:spPr>
        <p:txBody>
          <a:bodyPr wrap="square" tIns="91440" bIns="91440" numCol="1" spcCol="457200" rtlCol="0"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 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 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 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 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 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 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 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/>
              <a:t> </a:t>
            </a:r>
            <a:endParaRPr lang="en-US" sz="18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1800" dirty="0" smtClean="0"/>
              <a:t>  </a:t>
            </a:r>
          </a:p>
          <a:p>
            <a:pPr marL="457200" indent="-457200">
              <a:buFont typeface="+mj-lt"/>
              <a:buAutoNum type="arabicPeriod"/>
            </a:pPr>
            <a:endParaRPr lang="en-US" sz="1800" dirty="0"/>
          </a:p>
        </p:txBody>
      </p:sp>
      <p:sp>
        <p:nvSpPr>
          <p:cNvPr id="27" name="TextBox 26"/>
          <p:cNvSpPr txBox="1"/>
          <p:nvPr/>
        </p:nvSpPr>
        <p:spPr>
          <a:xfrm>
            <a:off x="21945601" y="38862001"/>
            <a:ext cx="368979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smtClean="0"/>
              <a:t>References</a:t>
            </a:r>
            <a:endParaRPr lang="en-US" sz="6000" b="1" dirty="0"/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1828800" y="7315200"/>
            <a:ext cx="12801600" cy="812530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dirty="0">
                <a:latin typeface="Calibri" pitchFamily="34" charset="0"/>
              </a:rPr>
              <a:t>Click here to insert your Abstract text. Type it in or copy and paste from your Word document or other source.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This text box will automatically re-size to your text</a:t>
            </a:r>
            <a:r>
              <a:rPr lang="en-US" sz="3600" dirty="0" smtClean="0">
                <a:latin typeface="Calibri" pitchFamily="34" charset="0"/>
              </a:rPr>
              <a:t>. To turn off that feature, right click inside this box and go to </a:t>
            </a:r>
            <a:r>
              <a:rPr lang="en-US" sz="3600" b="1" dirty="0" smtClean="0">
                <a:latin typeface="Calibri" pitchFamily="34" charset="0"/>
              </a:rPr>
              <a:t>Format Shape, Text Box, Autofit</a:t>
            </a:r>
            <a:r>
              <a:rPr lang="en-US" sz="3600" dirty="0" smtClean="0">
                <a:latin typeface="Calibri" pitchFamily="34" charset="0"/>
              </a:rPr>
              <a:t>, and select the “Do Not Autofit” radio button.</a:t>
            </a:r>
            <a:endParaRPr lang="en-US" sz="3600" dirty="0">
              <a:latin typeface="Calibri" pitchFamily="34" charset="0"/>
            </a:endParaRP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 smtClean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36pt and is easily read up to 6 feet away on a 48x48 poster.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 smtClean="0">
                <a:latin typeface="Calibri" pitchFamily="34" charset="0"/>
              </a:rPr>
              <a:t>Zoom out to 100% to preview what this will look like on your printed poster.</a:t>
            </a:r>
            <a:endParaRPr lang="en-US" sz="3600" dirty="0">
              <a:latin typeface="Calibri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828800" y="6400800"/>
            <a:ext cx="128016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Abstract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15544800" y="17830800"/>
            <a:ext cx="12801600" cy="1034129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dirty="0">
                <a:latin typeface="Calibri" pitchFamily="34" charset="0"/>
              </a:rPr>
              <a:t>Click here to insert your </a:t>
            </a:r>
            <a:r>
              <a:rPr lang="en-US" sz="3600" dirty="0" smtClean="0">
                <a:latin typeface="Calibri" pitchFamily="34" charset="0"/>
              </a:rPr>
              <a:t>Results </a:t>
            </a:r>
            <a:r>
              <a:rPr lang="en-US" sz="3600" dirty="0">
                <a:latin typeface="Calibri" pitchFamily="34" charset="0"/>
              </a:rPr>
              <a:t>text. Type it in or copy and paste from your Word document or other source.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600" b="1" dirty="0">
                <a:latin typeface="Calibri" pitchFamily="34" charset="0"/>
              </a:rPr>
              <a:t>Format Shape, Text Box, Autofit</a:t>
            </a:r>
            <a:r>
              <a:rPr lang="en-US" sz="36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</a:t>
            </a:r>
            <a:r>
              <a:rPr lang="en-US" sz="3600" dirty="0" smtClean="0">
                <a:latin typeface="Calibri" pitchFamily="34" charset="0"/>
              </a:rPr>
              <a:t>36pt </a:t>
            </a:r>
            <a:r>
              <a:rPr lang="en-US" sz="3600" dirty="0">
                <a:latin typeface="Calibri" pitchFamily="34" charset="0"/>
              </a:rPr>
              <a:t>and is easily </a:t>
            </a:r>
            <a:r>
              <a:rPr lang="en-US" sz="3600" dirty="0" smtClean="0">
                <a:latin typeface="Calibri" pitchFamily="34" charset="0"/>
              </a:rPr>
              <a:t>read </a:t>
            </a:r>
            <a:r>
              <a:rPr lang="en-US" sz="3600" dirty="0">
                <a:latin typeface="Calibri" pitchFamily="34" charset="0"/>
              </a:rPr>
              <a:t>up to 6</a:t>
            </a:r>
            <a:r>
              <a:rPr lang="en-US" sz="3600" dirty="0" smtClean="0">
                <a:latin typeface="Calibri" pitchFamily="34" charset="0"/>
              </a:rPr>
              <a:t> </a:t>
            </a:r>
            <a:r>
              <a:rPr lang="en-US" sz="3600" dirty="0">
                <a:latin typeface="Calibri" pitchFamily="34" charset="0"/>
              </a:rPr>
              <a:t>feet away on a </a:t>
            </a:r>
            <a:r>
              <a:rPr lang="en-US" sz="3600" dirty="0" smtClean="0">
                <a:latin typeface="Calibri" pitchFamily="34" charset="0"/>
              </a:rPr>
              <a:t>48x48 </a:t>
            </a:r>
            <a:r>
              <a:rPr lang="en-US" sz="3600" dirty="0">
                <a:latin typeface="Calibri" pitchFamily="34" charset="0"/>
              </a:rPr>
              <a:t>poster.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Zoom out to 100% to preview what this will look like on your printed poster</a:t>
            </a:r>
            <a:r>
              <a:rPr lang="en-US" sz="3600" dirty="0" smtClean="0">
                <a:latin typeface="Calibri" pitchFamily="34" charset="0"/>
              </a:rPr>
              <a:t>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 smtClean="0">
                <a:latin typeface="Calibri" pitchFamily="34" charset="0"/>
              </a:rPr>
              <a:t>Speaking of Results, yours will look better if you remember to run a spell-check on your poster! After you’ve added your content click on </a:t>
            </a:r>
            <a:r>
              <a:rPr lang="en-US" sz="3600" b="1" dirty="0" smtClean="0">
                <a:latin typeface="Calibri" pitchFamily="34" charset="0"/>
              </a:rPr>
              <a:t>Review</a:t>
            </a:r>
            <a:r>
              <a:rPr lang="en-US" sz="3600" dirty="0" smtClean="0">
                <a:latin typeface="Calibri" pitchFamily="34" charset="0"/>
              </a:rPr>
              <a:t>, </a:t>
            </a:r>
            <a:r>
              <a:rPr lang="en-US" sz="3600" b="1" dirty="0" smtClean="0">
                <a:latin typeface="Calibri" pitchFamily="34" charset="0"/>
              </a:rPr>
              <a:t>Spelling</a:t>
            </a:r>
            <a:r>
              <a:rPr lang="en-US" sz="3600" dirty="0" smtClean="0">
                <a:latin typeface="Calibri" pitchFamily="34" charset="0"/>
              </a:rPr>
              <a:t>, or press F7.</a:t>
            </a:r>
            <a:endParaRPr lang="en-US" sz="3600" dirty="0">
              <a:latin typeface="Calibri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28800" y="16916400"/>
            <a:ext cx="128016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Introduction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15544800" y="7315200"/>
            <a:ext cx="12801600" cy="812530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dirty="0">
                <a:latin typeface="Calibri" pitchFamily="34" charset="0"/>
              </a:rPr>
              <a:t>Click here to insert your </a:t>
            </a:r>
            <a:r>
              <a:rPr lang="en-US" sz="3600" dirty="0" smtClean="0">
                <a:latin typeface="Calibri" pitchFamily="34" charset="0"/>
              </a:rPr>
              <a:t>Methods and Materials </a:t>
            </a:r>
            <a:r>
              <a:rPr lang="en-US" sz="3600" dirty="0">
                <a:latin typeface="Calibri" pitchFamily="34" charset="0"/>
              </a:rPr>
              <a:t>text. Type it in or copy and paste from your Word document or other source.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600" b="1" dirty="0">
                <a:latin typeface="Calibri" pitchFamily="34" charset="0"/>
              </a:rPr>
              <a:t>Format Shape, Text Box, Autofit</a:t>
            </a:r>
            <a:r>
              <a:rPr lang="en-US" sz="36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</a:t>
            </a:r>
            <a:r>
              <a:rPr lang="en-US" sz="3600" dirty="0" smtClean="0">
                <a:latin typeface="Calibri" pitchFamily="34" charset="0"/>
              </a:rPr>
              <a:t>36pt </a:t>
            </a:r>
            <a:r>
              <a:rPr lang="en-US" sz="3600" dirty="0">
                <a:latin typeface="Calibri" pitchFamily="34" charset="0"/>
              </a:rPr>
              <a:t>and is easily </a:t>
            </a:r>
            <a:r>
              <a:rPr lang="en-US" sz="3600" dirty="0" smtClean="0">
                <a:latin typeface="Calibri" pitchFamily="34" charset="0"/>
              </a:rPr>
              <a:t>read </a:t>
            </a:r>
            <a:r>
              <a:rPr lang="en-US" sz="3600" dirty="0">
                <a:latin typeface="Calibri" pitchFamily="34" charset="0"/>
              </a:rPr>
              <a:t>up to 6</a:t>
            </a:r>
            <a:r>
              <a:rPr lang="en-US" sz="3600" dirty="0" smtClean="0">
                <a:latin typeface="Calibri" pitchFamily="34" charset="0"/>
              </a:rPr>
              <a:t> </a:t>
            </a:r>
            <a:r>
              <a:rPr lang="en-US" sz="3600" dirty="0">
                <a:latin typeface="Calibri" pitchFamily="34" charset="0"/>
              </a:rPr>
              <a:t>feet away on a </a:t>
            </a:r>
            <a:r>
              <a:rPr lang="en-US" sz="3600" dirty="0" smtClean="0">
                <a:latin typeface="Calibri" pitchFamily="34" charset="0"/>
              </a:rPr>
              <a:t>48x48 </a:t>
            </a:r>
            <a:r>
              <a:rPr lang="en-US" sz="3600" dirty="0">
                <a:latin typeface="Calibri" pitchFamily="34" charset="0"/>
              </a:rPr>
              <a:t>poster.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5544800" y="6400800"/>
            <a:ext cx="128016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Methods and Materials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2" name="Text Box 191"/>
          <p:cNvSpPr txBox="1">
            <a:spLocks noChangeArrowheads="1"/>
          </p:cNvSpPr>
          <p:nvPr/>
        </p:nvSpPr>
        <p:spPr bwMode="auto">
          <a:xfrm>
            <a:off x="29260800" y="17830800"/>
            <a:ext cx="12801600" cy="812530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dirty="0">
                <a:latin typeface="Calibri" pitchFamily="34" charset="0"/>
              </a:rPr>
              <a:t>Click here to insert your </a:t>
            </a:r>
            <a:r>
              <a:rPr lang="en-US" sz="3600" dirty="0" smtClean="0">
                <a:latin typeface="Calibri" pitchFamily="34" charset="0"/>
              </a:rPr>
              <a:t>Discussion </a:t>
            </a:r>
            <a:r>
              <a:rPr lang="en-US" sz="3600" dirty="0">
                <a:latin typeface="Calibri" pitchFamily="34" charset="0"/>
              </a:rPr>
              <a:t>text. Type it in or copy and paste from your Word document or other source.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600" b="1" dirty="0">
                <a:latin typeface="Calibri" pitchFamily="34" charset="0"/>
              </a:rPr>
              <a:t>Format Shape, Text Box, Autofit</a:t>
            </a:r>
            <a:r>
              <a:rPr lang="en-US" sz="36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</a:t>
            </a:r>
            <a:r>
              <a:rPr lang="en-US" sz="3600" dirty="0" smtClean="0">
                <a:latin typeface="Calibri" pitchFamily="34" charset="0"/>
              </a:rPr>
              <a:t>36pt </a:t>
            </a:r>
            <a:r>
              <a:rPr lang="en-US" sz="3600" dirty="0">
                <a:latin typeface="Calibri" pitchFamily="34" charset="0"/>
              </a:rPr>
              <a:t>and is easily </a:t>
            </a:r>
            <a:r>
              <a:rPr lang="en-US" sz="3600" dirty="0" smtClean="0">
                <a:latin typeface="Calibri" pitchFamily="34" charset="0"/>
              </a:rPr>
              <a:t>read </a:t>
            </a:r>
            <a:r>
              <a:rPr lang="en-US" sz="3600" dirty="0">
                <a:latin typeface="Calibri" pitchFamily="34" charset="0"/>
              </a:rPr>
              <a:t>up to 6</a:t>
            </a:r>
            <a:r>
              <a:rPr lang="en-US" sz="3600" dirty="0" smtClean="0">
                <a:latin typeface="Calibri" pitchFamily="34" charset="0"/>
              </a:rPr>
              <a:t> </a:t>
            </a:r>
            <a:r>
              <a:rPr lang="en-US" sz="3600" dirty="0">
                <a:latin typeface="Calibri" pitchFamily="34" charset="0"/>
              </a:rPr>
              <a:t>feet away on a </a:t>
            </a:r>
            <a:r>
              <a:rPr lang="en-US" sz="3600" dirty="0" smtClean="0">
                <a:latin typeface="Calibri" pitchFamily="34" charset="0"/>
              </a:rPr>
              <a:t>48x48 </a:t>
            </a:r>
            <a:r>
              <a:rPr lang="en-US" sz="3600" dirty="0">
                <a:latin typeface="Calibri" pitchFamily="34" charset="0"/>
              </a:rPr>
              <a:t>poster.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9260800" y="16916400"/>
            <a:ext cx="128016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Discussion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29260800" y="28346400"/>
            <a:ext cx="12801600" cy="8125301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lIns="182880" tIns="182880" rIns="182880" bIns="18288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dirty="0">
                <a:latin typeface="Calibri" pitchFamily="34" charset="0"/>
              </a:rPr>
              <a:t>Click here to insert your </a:t>
            </a:r>
            <a:r>
              <a:rPr lang="en-US" sz="3600" dirty="0" smtClean="0">
                <a:latin typeface="Calibri" pitchFamily="34" charset="0"/>
              </a:rPr>
              <a:t>Conclusions text</a:t>
            </a:r>
            <a:r>
              <a:rPr lang="en-US" sz="3600" dirty="0">
                <a:latin typeface="Calibri" pitchFamily="34" charset="0"/>
              </a:rPr>
              <a:t>. Type it in or copy and paste from your Word document or other source.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This text box will automatically re-size to your text. To turn off that feature, right click inside this box and go to </a:t>
            </a:r>
            <a:r>
              <a:rPr lang="en-US" sz="3600" b="1" dirty="0">
                <a:latin typeface="Calibri" pitchFamily="34" charset="0"/>
              </a:rPr>
              <a:t>Format Shape, Text Box, Autofit</a:t>
            </a:r>
            <a:r>
              <a:rPr lang="en-US" sz="3600" dirty="0">
                <a:latin typeface="Calibri" pitchFamily="34" charset="0"/>
              </a:rPr>
              <a:t>, and select the “Do Not Autofit” radio button.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To change the font style of this text box: Click on the border once to highlight the entire text box, then select a different font or font size that suits you. This text is Calibri </a:t>
            </a:r>
            <a:r>
              <a:rPr lang="en-US" sz="3600" dirty="0" smtClean="0">
                <a:latin typeface="Calibri" pitchFamily="34" charset="0"/>
              </a:rPr>
              <a:t>36pt </a:t>
            </a:r>
            <a:r>
              <a:rPr lang="en-US" sz="3600" dirty="0">
                <a:latin typeface="Calibri" pitchFamily="34" charset="0"/>
              </a:rPr>
              <a:t>and is easily </a:t>
            </a:r>
            <a:r>
              <a:rPr lang="en-US" sz="3600" dirty="0" smtClean="0">
                <a:latin typeface="Calibri" pitchFamily="34" charset="0"/>
              </a:rPr>
              <a:t>read </a:t>
            </a:r>
            <a:r>
              <a:rPr lang="en-US" sz="3600" dirty="0">
                <a:latin typeface="Calibri" pitchFamily="34" charset="0"/>
              </a:rPr>
              <a:t>up </a:t>
            </a:r>
            <a:r>
              <a:rPr lang="en-US" sz="3600" dirty="0" smtClean="0">
                <a:latin typeface="Calibri" pitchFamily="34" charset="0"/>
              </a:rPr>
              <a:t>to 6 </a:t>
            </a:r>
            <a:r>
              <a:rPr lang="en-US" sz="3600" dirty="0">
                <a:latin typeface="Calibri" pitchFamily="34" charset="0"/>
              </a:rPr>
              <a:t>feet away on a </a:t>
            </a:r>
            <a:r>
              <a:rPr lang="en-US" sz="3600" dirty="0" smtClean="0">
                <a:latin typeface="Calibri" pitchFamily="34" charset="0"/>
              </a:rPr>
              <a:t>48x48 </a:t>
            </a:r>
            <a:r>
              <a:rPr lang="en-US" sz="3600" dirty="0">
                <a:latin typeface="Calibri" pitchFamily="34" charset="0"/>
              </a:rPr>
              <a:t>poster.</a:t>
            </a:r>
          </a:p>
          <a:p>
            <a:pPr eaLnBrk="1" hangingPunct="1"/>
            <a:endParaRPr lang="en-US" sz="3600" dirty="0">
              <a:latin typeface="Calibri" pitchFamily="34" charset="0"/>
            </a:endParaRPr>
          </a:p>
          <a:p>
            <a:pPr eaLnBrk="1" hangingPunct="1"/>
            <a:r>
              <a:rPr lang="en-US" sz="3600" dirty="0">
                <a:latin typeface="Calibri" pitchFamily="34" charset="0"/>
              </a:rPr>
              <a:t>Zoom out to 100% to preview what this will look like on your printed poster.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9260800" y="27432000"/>
            <a:ext cx="128016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Conclusions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graphicFrame>
        <p:nvGraphicFramePr>
          <p:cNvPr id="44" name="Content Placeholder 114" descr="Sample table with 4 columns, 7 rows." title="Sample Table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9869673"/>
              </p:ext>
            </p:extLst>
          </p:nvPr>
        </p:nvGraphicFramePr>
        <p:xfrm>
          <a:off x="15547427" y="30161031"/>
          <a:ext cx="12798972" cy="725316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99743"/>
                <a:gridCol w="3199743"/>
                <a:gridCol w="3199743"/>
                <a:gridCol w="3199743"/>
              </a:tblGrid>
              <a:tr h="1036167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 marL="121920" marR="1219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Heading</a:t>
                      </a:r>
                      <a:endParaRPr lang="en-US" sz="3200" dirty="0"/>
                    </a:p>
                  </a:txBody>
                  <a:tcPr marL="121920" marR="1219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Heading</a:t>
                      </a:r>
                      <a:endParaRPr lang="en-US" sz="3200" dirty="0"/>
                    </a:p>
                  </a:txBody>
                  <a:tcPr marL="121920" marR="1219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Heading</a:t>
                      </a:r>
                      <a:endParaRPr lang="en-US" sz="3200" dirty="0"/>
                    </a:p>
                  </a:txBody>
                  <a:tcPr marL="121920" marR="12192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03616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Item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800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790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4001</a:t>
                      </a:r>
                      <a:endParaRPr lang="en-US" sz="3200" dirty="0"/>
                    </a:p>
                  </a:txBody>
                  <a:tcPr marL="121920" marR="121920" anchor="ctr"/>
                </a:tc>
              </a:tr>
              <a:tr h="103616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Item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356</a:t>
                      </a:r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856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290</a:t>
                      </a:r>
                      <a:endParaRPr lang="en-US" sz="3200" dirty="0"/>
                    </a:p>
                  </a:txBody>
                  <a:tcPr marL="121920" marR="121920" anchor="ctr"/>
                </a:tc>
              </a:tr>
              <a:tr h="103616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Item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228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134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238</a:t>
                      </a:r>
                      <a:endParaRPr lang="en-US" sz="3200" dirty="0"/>
                    </a:p>
                  </a:txBody>
                  <a:tcPr marL="121920" marR="121920" anchor="ctr"/>
                </a:tc>
              </a:tr>
              <a:tr h="103616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Item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954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875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976</a:t>
                      </a:r>
                      <a:endParaRPr lang="en-US" sz="3200" dirty="0"/>
                    </a:p>
                  </a:txBody>
                  <a:tcPr marL="121920" marR="121920" anchor="ctr"/>
                </a:tc>
              </a:tr>
              <a:tr h="103616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Item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324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325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301</a:t>
                      </a:r>
                      <a:endParaRPr lang="en-US" sz="3200" dirty="0"/>
                    </a:p>
                  </a:txBody>
                  <a:tcPr marL="121920" marR="121920" anchor="ctr"/>
                </a:tc>
              </a:tr>
              <a:tr h="1036167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Item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199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137</a:t>
                      </a:r>
                      <a:endParaRPr lang="en-US" sz="3200" dirty="0"/>
                    </a:p>
                  </a:txBody>
                  <a:tcPr marL="121920" marR="1219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186</a:t>
                      </a:r>
                      <a:endParaRPr lang="en-US" sz="3200" dirty="0"/>
                    </a:p>
                  </a:txBody>
                  <a:tcPr marL="121920" marR="121920" anchor="ctr"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190"/>
              <p:cNvSpPr txBox="1">
                <a:spLocks noChangeArrowheads="1"/>
              </p:cNvSpPr>
              <p:nvPr/>
            </p:nvSpPr>
            <p:spPr bwMode="auto">
              <a:xfrm>
                <a:off x="1828800" y="17830801"/>
                <a:ext cx="12801600" cy="1370663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accent1">
                    <a:lumMod val="75000"/>
                  </a:schemeClr>
                </a:solidFill>
              </a:ln>
              <a:effectLst/>
            </p:spPr>
            <p:txBody>
              <a:bodyPr lIns="182880" tIns="182880" rIns="182880" bIns="182880">
                <a:spAutoFit/>
              </a:bodyPr>
              <a:lstStyle>
                <a:lvl1pPr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 sz="22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2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en-US" sz="3600" b="1" dirty="0" smtClean="0">
                    <a:latin typeface="+mn-lt"/>
                  </a:rPr>
                  <a:t>Genigraphics®</a:t>
                </a:r>
                <a:r>
                  <a:rPr lang="en-US" sz="3600" dirty="0" smtClean="0">
                    <a:latin typeface="+mn-lt"/>
                  </a:rPr>
                  <a:t> </a:t>
                </a:r>
                <a:r>
                  <a:rPr lang="en-US" sz="3600" dirty="0">
                    <a:latin typeface="+mn-lt"/>
                  </a:rPr>
                  <a:t>has provided this template to assist in preparation of a medical or scientific research poster. The dimensions are set to </a:t>
                </a:r>
                <a:r>
                  <a:rPr lang="en-US" sz="3600" dirty="0" smtClean="0">
                    <a:latin typeface="+mn-lt"/>
                  </a:rPr>
                  <a:t>48” </a:t>
                </a:r>
                <a:r>
                  <a:rPr lang="en-US" sz="3600" dirty="0">
                    <a:latin typeface="+mn-lt"/>
                  </a:rPr>
                  <a:t>high by </a:t>
                </a:r>
                <a:r>
                  <a:rPr lang="en-US" sz="3600" dirty="0" smtClean="0">
                    <a:latin typeface="+mn-lt"/>
                  </a:rPr>
                  <a:t>48” </a:t>
                </a:r>
                <a:r>
                  <a:rPr lang="en-US" sz="3600" dirty="0">
                    <a:latin typeface="+mn-lt"/>
                  </a:rPr>
                  <a:t>wide but prints can </a:t>
                </a:r>
                <a:r>
                  <a:rPr lang="en-US" sz="3600" dirty="0" smtClean="0">
                    <a:latin typeface="+mn-lt"/>
                  </a:rPr>
                  <a:t>be </a:t>
                </a:r>
                <a:r>
                  <a:rPr lang="en-US" sz="3600" dirty="0">
                    <a:latin typeface="+mn-lt"/>
                  </a:rPr>
                  <a:t>scaled up </a:t>
                </a:r>
                <a:r>
                  <a:rPr lang="en-US" sz="3600" dirty="0" smtClean="0">
                    <a:latin typeface="+mn-lt"/>
                  </a:rPr>
                  <a:t>or down in size to any dimension with a 1:1 aspect ratio. For example, if </a:t>
                </a:r>
                <a:r>
                  <a:rPr lang="en-US" sz="3600" dirty="0">
                    <a:latin typeface="+mn-lt"/>
                  </a:rPr>
                  <a:t>you order </a:t>
                </a:r>
                <a:r>
                  <a:rPr lang="en-US" sz="3600" dirty="0" smtClean="0">
                    <a:latin typeface="+mn-lt"/>
                  </a:rPr>
                  <a:t>a 42” x 42” poster using this template, we </a:t>
                </a:r>
                <a:r>
                  <a:rPr lang="en-US" sz="3600" dirty="0">
                    <a:latin typeface="+mn-lt"/>
                  </a:rPr>
                  <a:t>will </a:t>
                </a:r>
                <a:r>
                  <a:rPr lang="en-US" sz="3600" dirty="0" smtClean="0">
                    <a:latin typeface="+mn-lt"/>
                  </a:rPr>
                  <a:t>print the file at 87.5% of its original size. </a:t>
                </a:r>
                <a:r>
                  <a:rPr lang="en-US" sz="3600" b="1" dirty="0" smtClean="0">
                    <a:latin typeface="+mn-lt"/>
                  </a:rPr>
                  <a:t>The most critical factor is that your template and poster dimensions must be proportional:</a:t>
                </a:r>
              </a:p>
              <a:p>
                <a:pPr eaLnBrk="1" hangingPunct="1"/>
                <a:endParaRPr lang="en-US" sz="3600" b="1" dirty="0">
                  <a:latin typeface="+mn-lt"/>
                </a:endParaRPr>
              </a:p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boxPr>
                        <m:e>
                          <m:f>
                            <m:fPr>
                              <m:ctrlPr>
                                <a:rPr lang="en-US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600" b="1" i="1" smtClean="0">
                                  <a:latin typeface="Cambria Math"/>
                                </a:rPr>
                                <m:t>𝒕𝒆𝒎𝒑𝒍𝒂𝒕𝒆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𝒉𝒆𝒊𝒈𝒉𝒕</m:t>
                              </m:r>
                            </m:num>
                            <m:den>
                              <m:r>
                                <a:rPr lang="en-US" sz="3600" b="1" i="1" smtClean="0">
                                  <a:latin typeface="Cambria Math"/>
                                </a:rPr>
                                <m:t>𝒕𝒆𝒎𝒑𝒍𝒂𝒕𝒆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𝒘𝒊𝒅𝒕𝒉</m:t>
                              </m:r>
                            </m:den>
                          </m:f>
                        </m:e>
                      </m:box>
                      <m:r>
                        <a:rPr lang="en-US" sz="3600" b="1" i="1" smtClean="0">
                          <a:latin typeface="Cambria Math"/>
                        </a:rPr>
                        <m:t> = </m:t>
                      </m:r>
                      <m:box>
                        <m:boxPr>
                          <m:ctrlPr>
                            <a:rPr lang="en-US" sz="3600" b="1" i="1" smtClean="0">
                              <a:latin typeface="Cambria Math"/>
                            </a:rPr>
                          </m:ctrlPr>
                        </m:boxPr>
                        <m:e>
                          <m:f>
                            <m:fPr>
                              <m:ctrlPr>
                                <a:rPr lang="en-US" sz="3600" b="1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3600" b="1" i="1" smtClean="0">
                                  <a:latin typeface="Cambria Math"/>
                                </a:rPr>
                                <m:t>𝒅𝒆𝒔𝒊𝒓𝒆𝒅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𝒑𝒓𝒊𝒏𝒕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𝒉𝒆𝒊𝒈𝒉𝒕</m:t>
                              </m:r>
                            </m:num>
                            <m:den>
                              <m:r>
                                <a:rPr lang="en-US" sz="3600" b="1" i="1" smtClean="0">
                                  <a:latin typeface="Cambria Math"/>
                                </a:rPr>
                                <m:t>𝒅𝒆𝒔𝒊𝒓𝒆𝒅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𝒑𝒓𝒊𝒏𝒕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3600" b="1" i="1" smtClean="0">
                                  <a:latin typeface="Cambria Math"/>
                                </a:rPr>
                                <m:t>𝒘𝒊𝒅𝒕𝒉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US" sz="3600" b="1" dirty="0">
                  <a:latin typeface="+mn-lt"/>
                </a:endParaRPr>
              </a:p>
              <a:p>
                <a:pPr eaLnBrk="1" hangingPunct="1"/>
                <a:endParaRPr lang="en-US" sz="3600" dirty="0">
                  <a:latin typeface="+mn-lt"/>
                </a:endParaRPr>
              </a:p>
              <a:p>
                <a:pPr eaLnBrk="1" hangingPunct="1"/>
                <a:r>
                  <a:rPr lang="en-US" sz="3600" dirty="0" smtClean="0">
                    <a:latin typeface="+mn-lt"/>
                  </a:rPr>
                  <a:t>Order your poster from Genigraphics </a:t>
                </a:r>
                <a:r>
                  <a:rPr lang="en-US" sz="3600" dirty="0">
                    <a:latin typeface="+mn-lt"/>
                  </a:rPr>
                  <a:t>and we will perform a free design review and advise you if we see anything that may be a concern for printing</a:t>
                </a:r>
                <a:r>
                  <a:rPr lang="en-US" sz="3600" dirty="0" smtClean="0">
                    <a:latin typeface="+mn-lt"/>
                  </a:rPr>
                  <a:t>. We’ll even help tidy things up.</a:t>
                </a:r>
                <a:endParaRPr lang="en-US" sz="3600" dirty="0">
                  <a:latin typeface="+mn-lt"/>
                </a:endParaRPr>
              </a:p>
              <a:p>
                <a:pPr eaLnBrk="1" hangingPunct="1"/>
                <a:endParaRPr lang="en-US" sz="3600" dirty="0">
                  <a:latin typeface="+mn-lt"/>
                </a:endParaRPr>
              </a:p>
              <a:p>
                <a:pPr eaLnBrk="1" hangingPunct="1"/>
                <a:r>
                  <a:rPr lang="en-US" sz="3600" dirty="0">
                    <a:latin typeface="+mn-lt"/>
                  </a:rPr>
                  <a:t>We </a:t>
                </a:r>
                <a:r>
                  <a:rPr lang="en-US" sz="3600" dirty="0" smtClean="0">
                    <a:latin typeface="+mn-lt"/>
                  </a:rPr>
                  <a:t>have more history with PowerPoint® than any other printing company. In fact, we helped Microsoft® design the software and we created all of the original color themes, templates, and clip art galleries. We know how to make </a:t>
                </a:r>
                <a:r>
                  <a:rPr lang="en-US" sz="3600" dirty="0">
                    <a:latin typeface="+mn-lt"/>
                  </a:rPr>
                  <a:t>your </a:t>
                </a:r>
                <a:r>
                  <a:rPr lang="en-US" sz="3600" dirty="0" smtClean="0">
                    <a:latin typeface="+mn-lt"/>
                  </a:rPr>
                  <a:t>printed poster look </a:t>
                </a:r>
                <a:r>
                  <a:rPr lang="en-US" sz="3600" dirty="0">
                    <a:latin typeface="+mn-lt"/>
                  </a:rPr>
                  <a:t>just like it does on screen. Other printing </a:t>
                </a:r>
                <a:r>
                  <a:rPr lang="en-US" sz="3600" dirty="0" smtClean="0">
                    <a:latin typeface="+mn-lt"/>
                  </a:rPr>
                  <a:t>companies and copy centers will blindly convert </a:t>
                </a:r>
                <a:r>
                  <a:rPr lang="en-US" sz="3600" dirty="0">
                    <a:latin typeface="+mn-lt"/>
                  </a:rPr>
                  <a:t>your file to another format prior to printing. This can result in </a:t>
                </a:r>
                <a:r>
                  <a:rPr lang="en-US" sz="3600" dirty="0" smtClean="0">
                    <a:latin typeface="+mn-lt"/>
                  </a:rPr>
                  <a:t>text </a:t>
                </a:r>
                <a:r>
                  <a:rPr lang="en-US" sz="3600" dirty="0">
                    <a:latin typeface="+mn-lt"/>
                  </a:rPr>
                  <a:t>shifting, </a:t>
                </a:r>
                <a:r>
                  <a:rPr lang="en-US" sz="3600" dirty="0" smtClean="0">
                    <a:latin typeface="+mn-lt"/>
                  </a:rPr>
                  <a:t>symbols changing, and altered </a:t>
                </a:r>
                <a:r>
                  <a:rPr lang="en-US" sz="3600" dirty="0">
                    <a:latin typeface="+mn-lt"/>
                  </a:rPr>
                  <a:t>colors. </a:t>
                </a:r>
                <a:r>
                  <a:rPr lang="en-US" sz="3600" dirty="0" smtClean="0">
                    <a:latin typeface="+mn-lt"/>
                  </a:rPr>
                  <a:t>We know the secrets to avoid those issues. So choose Genigraphics for </a:t>
                </a:r>
                <a:r>
                  <a:rPr lang="en-US" sz="3600" dirty="0">
                    <a:latin typeface="+mn-lt"/>
                  </a:rPr>
                  <a:t>the most accurate reproduction available.</a:t>
                </a:r>
              </a:p>
            </p:txBody>
          </p:sp>
        </mc:Choice>
        <mc:Fallback xmlns="">
          <p:sp>
            <p:nvSpPr>
              <p:cNvPr id="11" name="Text Box 19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28800" y="17830801"/>
                <a:ext cx="12801600" cy="13706637"/>
              </a:xfrm>
              <a:prstGeom prst="rect">
                <a:avLst/>
              </a:prstGeom>
              <a:blipFill rotWithShape="1">
                <a:blip r:embed="rId2"/>
                <a:stretch>
                  <a:fillRect l="-666" r="-1380"/>
                </a:stretch>
              </a:blipFill>
              <a:ln w="12700">
                <a:solidFill>
                  <a:schemeClr val="accent1">
                    <a:lumMod val="75000"/>
                  </a:schemeClr>
                </a:solidFill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Rectangle 44"/>
          <p:cNvSpPr/>
          <p:nvPr/>
        </p:nvSpPr>
        <p:spPr>
          <a:xfrm>
            <a:off x="15544800" y="16916400"/>
            <a:ext cx="128016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Results</a:t>
            </a:r>
            <a:endParaRPr lang="en-US" sz="60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9" name="Picture 178" descr="Pictur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799" y="33070801"/>
            <a:ext cx="5486400" cy="3657387"/>
          </a:xfrm>
          <a:prstGeom prst="rect">
            <a:avLst/>
          </a:prstGeom>
          <a:noFill/>
          <a:ln w="9525">
            <a:solidFill>
              <a:schemeClr val="tx2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79" descr="Picture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33070800"/>
            <a:ext cx="5486400" cy="36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Text Box 180"/>
          <p:cNvSpPr txBox="1">
            <a:spLocks noChangeArrowheads="1"/>
          </p:cNvSpPr>
          <p:nvPr/>
        </p:nvSpPr>
        <p:spPr bwMode="auto">
          <a:xfrm>
            <a:off x="2209801" y="36957001"/>
            <a:ext cx="45215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Calibri" pitchFamily="34" charset="0"/>
              </a:rPr>
              <a:t>Figure 1.</a:t>
            </a:r>
            <a:r>
              <a:rPr lang="en-US" sz="2800" dirty="0">
                <a:latin typeface="Calibri" pitchFamily="34" charset="0"/>
              </a:rPr>
              <a:t> Label in </a:t>
            </a:r>
            <a:r>
              <a:rPr lang="en-US" sz="2800" dirty="0" smtClean="0">
                <a:latin typeface="Calibri" pitchFamily="34" charset="0"/>
              </a:rPr>
              <a:t>28pt Calibri.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52" name="Text Box 181"/>
          <p:cNvSpPr txBox="1">
            <a:spLocks noChangeArrowheads="1"/>
          </p:cNvSpPr>
          <p:nvPr/>
        </p:nvSpPr>
        <p:spPr bwMode="auto">
          <a:xfrm>
            <a:off x="8915401" y="36957001"/>
            <a:ext cx="452155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dirty="0">
                <a:latin typeface="Calibri" pitchFamily="34" charset="0"/>
              </a:rPr>
              <a:t>Figure 2.</a:t>
            </a:r>
            <a:r>
              <a:rPr lang="en-US" sz="2800" dirty="0">
                <a:latin typeface="Calibri" pitchFamily="34" charset="0"/>
              </a:rPr>
              <a:t> Label in </a:t>
            </a:r>
            <a:r>
              <a:rPr lang="en-US" sz="2800" dirty="0" smtClean="0">
                <a:latin typeface="Calibri" pitchFamily="34" charset="0"/>
              </a:rPr>
              <a:t>28pt Calibri.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53" name="Text Box 180"/>
          <p:cNvSpPr txBox="1">
            <a:spLocks noChangeArrowheads="1"/>
          </p:cNvSpPr>
          <p:nvPr/>
        </p:nvSpPr>
        <p:spPr bwMode="auto">
          <a:xfrm>
            <a:off x="15547428" y="29423380"/>
            <a:ext cx="439101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 smtClean="0">
                <a:latin typeface="Calibri" pitchFamily="34" charset="0"/>
              </a:rPr>
              <a:t>Table </a:t>
            </a:r>
            <a:r>
              <a:rPr lang="en-US" sz="2800" b="1" dirty="0">
                <a:latin typeface="Calibri" pitchFamily="34" charset="0"/>
              </a:rPr>
              <a:t>1.</a:t>
            </a:r>
            <a:r>
              <a:rPr lang="en-US" sz="2800" dirty="0">
                <a:latin typeface="Calibri" pitchFamily="34" charset="0"/>
              </a:rPr>
              <a:t> Label in </a:t>
            </a:r>
            <a:r>
              <a:rPr lang="en-US" sz="2800" dirty="0" smtClean="0">
                <a:latin typeface="Calibri" pitchFamily="34" charset="0"/>
              </a:rPr>
              <a:t>28pt Calibri.</a:t>
            </a:r>
            <a:endParaRPr lang="en-US" sz="2800" dirty="0">
              <a:latin typeface="Calibri" pitchFamily="34" charset="0"/>
            </a:endParaRPr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1572143855"/>
              </p:ext>
            </p:extLst>
          </p:nvPr>
        </p:nvGraphicFramePr>
        <p:xfrm>
          <a:off x="29308611" y="6400800"/>
          <a:ext cx="12751145" cy="8740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7" name="Text Box 180"/>
          <p:cNvSpPr txBox="1">
            <a:spLocks noChangeArrowheads="1"/>
          </p:cNvSpPr>
          <p:nvPr/>
        </p:nvSpPr>
        <p:spPr bwMode="auto">
          <a:xfrm>
            <a:off x="29605075" y="15544801"/>
            <a:ext cx="441499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800" b="1" dirty="0" smtClean="0">
                <a:latin typeface="Calibri" pitchFamily="34" charset="0"/>
              </a:rPr>
              <a:t>Chart </a:t>
            </a:r>
            <a:r>
              <a:rPr lang="en-US" sz="2800" b="1" dirty="0">
                <a:latin typeface="Calibri" pitchFamily="34" charset="0"/>
              </a:rPr>
              <a:t>1.</a:t>
            </a:r>
            <a:r>
              <a:rPr lang="en-US" sz="2800" dirty="0">
                <a:latin typeface="Calibri" pitchFamily="34" charset="0"/>
              </a:rPr>
              <a:t> Label in </a:t>
            </a:r>
            <a:r>
              <a:rPr lang="en-US" sz="2800" dirty="0" smtClean="0">
                <a:latin typeface="Calibri" pitchFamily="34" charset="0"/>
              </a:rPr>
              <a:t>28pt Calibri.</a:t>
            </a:r>
            <a:endParaRPr lang="en-US" sz="2800" dirty="0">
              <a:latin typeface="Calibri" pitchFamily="34" charset="0"/>
            </a:endParaRPr>
          </a:p>
        </p:txBody>
      </p:sp>
      <p:sp>
        <p:nvSpPr>
          <p:cNvPr id="30" name="Rectangle 265"/>
          <p:cNvSpPr>
            <a:spLocks noChangeAspect="1" noChangeArrowheads="1"/>
          </p:cNvSpPr>
          <p:nvPr/>
        </p:nvSpPr>
        <p:spPr bwMode="auto">
          <a:xfrm>
            <a:off x="914400" y="1463040"/>
            <a:ext cx="3654717" cy="2743200"/>
          </a:xfrm>
          <a:prstGeom prst="rect">
            <a:avLst/>
          </a:prstGeom>
          <a:blipFill dpi="0" rotWithShape="1">
            <a:blip r:embed="rId6">
              <a:lum bright="70000" contrast="-70000"/>
            </a:blip>
            <a:srcRect/>
            <a:stretch>
              <a:fillRect r="-79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3814" tIns="41907" rIns="83814" bIns="41907" anchor="ctr"/>
          <a:lstStyle/>
          <a:p>
            <a:pPr algn="ctr" defTabSz="4022725"/>
            <a:r>
              <a:rPr lang="en-US" sz="2800" b="1" dirty="0">
                <a:latin typeface="Calibri" pitchFamily="34" charset="0"/>
              </a:rPr>
              <a:t>REPLACE THIS BOX WITH YOUR ORGANIZATION’S</a:t>
            </a:r>
          </a:p>
          <a:p>
            <a:pPr algn="ctr" defTabSz="4022725"/>
            <a:r>
              <a:rPr lang="en-US" sz="2800" b="1" dirty="0">
                <a:latin typeface="Calibri" pitchFamily="34" charset="0"/>
              </a:rPr>
              <a:t>HIGH RESOLUTION LOGO</a:t>
            </a:r>
          </a:p>
        </p:txBody>
      </p:sp>
      <p:sp>
        <p:nvSpPr>
          <p:cNvPr id="31" name="Rectangle 265"/>
          <p:cNvSpPr>
            <a:spLocks noChangeAspect="1" noChangeArrowheads="1"/>
          </p:cNvSpPr>
          <p:nvPr/>
        </p:nvSpPr>
        <p:spPr bwMode="auto">
          <a:xfrm>
            <a:off x="39319200" y="1463040"/>
            <a:ext cx="3654718" cy="2743200"/>
          </a:xfrm>
          <a:prstGeom prst="rect">
            <a:avLst/>
          </a:prstGeom>
          <a:blipFill dpi="0" rotWithShape="1">
            <a:blip r:embed="rId6">
              <a:lum bright="70000" contrast="-70000"/>
            </a:blip>
            <a:srcRect/>
            <a:stretch>
              <a:fillRect r="-79"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3814" tIns="41907" rIns="83814" bIns="41907" anchor="ctr"/>
          <a:lstStyle/>
          <a:p>
            <a:pPr algn="ctr" defTabSz="4022725"/>
            <a:r>
              <a:rPr lang="en-US" sz="2800" b="1" dirty="0">
                <a:latin typeface="Calibri" pitchFamily="34" charset="0"/>
              </a:rPr>
              <a:t>REPLACE THIS BOX WITH YOUR ORGANIZATION’S</a:t>
            </a:r>
          </a:p>
          <a:p>
            <a:pPr algn="ctr" defTabSz="4022725"/>
            <a:r>
              <a:rPr lang="en-US" sz="2800" b="1" dirty="0">
                <a:latin typeface="Calibri" pitchFamily="34" charset="0"/>
              </a:rPr>
              <a:t>HIGH RESOLUTION LOGO</a:t>
            </a:r>
          </a:p>
        </p:txBody>
      </p:sp>
    </p:spTree>
    <p:extLst>
      <p:ext uri="{BB962C8B-B14F-4D97-AF65-F5344CB8AC3E}">
        <p14:creationId xmlns:p14="http://schemas.microsoft.com/office/powerpoint/2010/main" val="225125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2509</TotalTime>
  <Words>1116</Words>
  <Application>Microsoft Office PowerPoint</Application>
  <PresentationFormat>Custom</PresentationFormat>
  <Paragraphs>106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Genigraphics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48x48</dc:title>
  <dc:creator>Jay Larson</dc:creator>
  <dc:description>Quality poster printing
www.genigraphics.com
1-800-790-4001</dc:description>
  <cp:lastModifiedBy>Jay Larson</cp:lastModifiedBy>
  <cp:revision>68</cp:revision>
  <cp:lastPrinted>2013-02-12T02:21:55Z</cp:lastPrinted>
  <dcterms:created xsi:type="dcterms:W3CDTF">2013-02-10T21:14:48Z</dcterms:created>
  <dcterms:modified xsi:type="dcterms:W3CDTF">2015-09-10T22:03:13Z</dcterms:modified>
</cp:coreProperties>
</file>