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19202400"/>
  <p:notesSz cx="7004050" cy="9290050"/>
  <p:defaultTextStyle>
    <a:defPPr>
      <a:defRPr lang="en-US"/>
    </a:defPPr>
    <a:lvl1pPr marL="0" algn="l" defTabSz="2232860" rtl="0" eaLnBrk="1" latinLnBrk="0" hangingPunct="1">
      <a:defRPr sz="4400" kern="1200">
        <a:solidFill>
          <a:schemeClr val="tx1"/>
        </a:solidFill>
        <a:latin typeface="+mn-lt"/>
        <a:ea typeface="+mn-ea"/>
        <a:cs typeface="+mn-cs"/>
      </a:defRPr>
    </a:lvl1pPr>
    <a:lvl2pPr marL="1116431" algn="l" defTabSz="2232860" rtl="0" eaLnBrk="1" latinLnBrk="0" hangingPunct="1">
      <a:defRPr sz="4400" kern="1200">
        <a:solidFill>
          <a:schemeClr val="tx1"/>
        </a:solidFill>
        <a:latin typeface="+mn-lt"/>
        <a:ea typeface="+mn-ea"/>
        <a:cs typeface="+mn-cs"/>
      </a:defRPr>
    </a:lvl2pPr>
    <a:lvl3pPr marL="2232860" algn="l" defTabSz="2232860" rtl="0" eaLnBrk="1" latinLnBrk="0" hangingPunct="1">
      <a:defRPr sz="4400" kern="1200">
        <a:solidFill>
          <a:schemeClr val="tx1"/>
        </a:solidFill>
        <a:latin typeface="+mn-lt"/>
        <a:ea typeface="+mn-ea"/>
        <a:cs typeface="+mn-cs"/>
      </a:defRPr>
    </a:lvl3pPr>
    <a:lvl4pPr marL="3349292" algn="l" defTabSz="2232860" rtl="0" eaLnBrk="1" latinLnBrk="0" hangingPunct="1">
      <a:defRPr sz="4400" kern="1200">
        <a:solidFill>
          <a:schemeClr val="tx1"/>
        </a:solidFill>
        <a:latin typeface="+mn-lt"/>
        <a:ea typeface="+mn-ea"/>
        <a:cs typeface="+mn-cs"/>
      </a:defRPr>
    </a:lvl4pPr>
    <a:lvl5pPr marL="4465721" algn="l" defTabSz="2232860" rtl="0" eaLnBrk="1" latinLnBrk="0" hangingPunct="1">
      <a:defRPr sz="4400" kern="1200">
        <a:solidFill>
          <a:schemeClr val="tx1"/>
        </a:solidFill>
        <a:latin typeface="+mn-lt"/>
        <a:ea typeface="+mn-ea"/>
        <a:cs typeface="+mn-cs"/>
      </a:defRPr>
    </a:lvl5pPr>
    <a:lvl6pPr marL="5582151" algn="l" defTabSz="2232860" rtl="0" eaLnBrk="1" latinLnBrk="0" hangingPunct="1">
      <a:defRPr sz="4400" kern="1200">
        <a:solidFill>
          <a:schemeClr val="tx1"/>
        </a:solidFill>
        <a:latin typeface="+mn-lt"/>
        <a:ea typeface="+mn-ea"/>
        <a:cs typeface="+mn-cs"/>
      </a:defRPr>
    </a:lvl6pPr>
    <a:lvl7pPr marL="6698580" algn="l" defTabSz="2232860" rtl="0" eaLnBrk="1" latinLnBrk="0" hangingPunct="1">
      <a:defRPr sz="4400" kern="1200">
        <a:solidFill>
          <a:schemeClr val="tx1"/>
        </a:solidFill>
        <a:latin typeface="+mn-lt"/>
        <a:ea typeface="+mn-ea"/>
        <a:cs typeface="+mn-cs"/>
      </a:defRPr>
    </a:lvl7pPr>
    <a:lvl8pPr marL="7815011" algn="l" defTabSz="2232860" rtl="0" eaLnBrk="1" latinLnBrk="0" hangingPunct="1">
      <a:defRPr sz="4400" kern="1200">
        <a:solidFill>
          <a:schemeClr val="tx1"/>
        </a:solidFill>
        <a:latin typeface="+mn-lt"/>
        <a:ea typeface="+mn-ea"/>
        <a:cs typeface="+mn-cs"/>
      </a:defRPr>
    </a:lvl8pPr>
    <a:lvl9pPr marL="8931443" algn="l" defTabSz="2232860" rtl="0" eaLnBrk="1" latinLnBrk="0" hangingPunct="1">
      <a:defRPr sz="4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p:scale>
          <a:sx n="30" d="100"/>
          <a:sy n="30" d="100"/>
        </p:scale>
        <p:origin x="-1638" y="-258"/>
      </p:cViewPr>
      <p:guideLst>
        <p:guide orient="horz" pos="6048"/>
        <p:guide pos="103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524864"/>
        <c:axId val="89530752"/>
      </c:barChart>
      <c:catAx>
        <c:axId val="89524864"/>
        <c:scaling>
          <c:orientation val="minMax"/>
        </c:scaling>
        <c:delete val="0"/>
        <c:axPos val="b"/>
        <c:majorTickMark val="out"/>
        <c:minorTickMark val="none"/>
        <c:tickLblPos val="nextTo"/>
        <c:crossAx val="89530752"/>
        <c:crosses val="autoZero"/>
        <c:auto val="1"/>
        <c:lblAlgn val="ctr"/>
        <c:lblOffset val="100"/>
        <c:noMultiLvlLbl val="0"/>
      </c:catAx>
      <c:valAx>
        <c:axId val="89530752"/>
        <c:scaling>
          <c:orientation val="minMax"/>
        </c:scaling>
        <c:delete val="0"/>
        <c:axPos val="l"/>
        <c:majorGridlines/>
        <c:numFmt formatCode="General" sourceLinked="1"/>
        <c:majorTickMark val="out"/>
        <c:minorTickMark val="none"/>
        <c:tickLblPos val="nextTo"/>
        <c:crossAx val="8952486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32461200" y="0"/>
            <a:ext cx="45720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endParaRPr lang="en-US" dirty="0"/>
          </a:p>
        </p:txBody>
      </p:sp>
      <p:sp>
        <p:nvSpPr>
          <p:cNvPr id="16" name="Rectangle 15"/>
          <p:cNvSpPr/>
          <p:nvPr userDrawn="1"/>
        </p:nvSpPr>
        <p:spPr>
          <a:xfrm>
            <a:off x="0" y="0"/>
            <a:ext cx="45720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endParaRPr lang="en-US" dirty="0"/>
          </a:p>
        </p:txBody>
      </p:sp>
      <p:sp>
        <p:nvSpPr>
          <p:cNvPr id="17" name="Rectangle 16"/>
          <p:cNvSpPr/>
          <p:nvPr userDrawn="1"/>
        </p:nvSpPr>
        <p:spPr>
          <a:xfrm>
            <a:off x="0" y="0"/>
            <a:ext cx="32918400" cy="24003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endParaRPr lang="en-US" dirty="0"/>
          </a:p>
        </p:txBody>
      </p:sp>
      <p:sp>
        <p:nvSpPr>
          <p:cNvPr id="18" name="Rectangle 17"/>
          <p:cNvSpPr/>
          <p:nvPr userDrawn="1"/>
        </p:nvSpPr>
        <p:spPr>
          <a:xfrm>
            <a:off x="0" y="16802100"/>
            <a:ext cx="32918400" cy="24003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endParaRPr lang="en-US" dirty="0"/>
          </a:p>
        </p:txBody>
      </p:sp>
      <p:sp>
        <p:nvSpPr>
          <p:cNvPr id="11" name="Instructions"/>
          <p:cNvSpPr/>
          <p:nvPr userDrawn="1"/>
        </p:nvSpPr>
        <p:spPr>
          <a:xfrm>
            <a:off x="-6583680" y="0"/>
            <a:ext cx="612648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16296" tIns="116296" rIns="116296" bIns="116296"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222"/>
              </a:spcAft>
            </a:pPr>
            <a:r>
              <a:rPr lang="en-US" sz="4400" dirty="0" smtClean="0">
                <a:solidFill>
                  <a:srgbClr val="7F7F7F"/>
                </a:solidFill>
                <a:latin typeface="Calibri" pitchFamily="34" charset="0"/>
                <a:cs typeface="Calibri" panose="020F0502020204030204" pitchFamily="34" charset="0"/>
              </a:rPr>
              <a:t>Poster Print Size:</a:t>
            </a:r>
            <a:endParaRPr sz="4400" dirty="0">
              <a:solidFill>
                <a:srgbClr val="7F7F7F"/>
              </a:solidFill>
              <a:latin typeface="Calibri" pitchFamily="34" charset="0"/>
              <a:cs typeface="Calibri" panose="020F0502020204030204" pitchFamily="34" charset="0"/>
            </a:endParaRPr>
          </a:p>
          <a:p>
            <a:pPr lvl="0">
              <a:spcBef>
                <a:spcPts val="0"/>
              </a:spcBef>
              <a:spcAft>
                <a:spcPts val="1222"/>
              </a:spcAft>
            </a:pPr>
            <a:r>
              <a:rPr lang="en-US" sz="2800" dirty="0" smtClean="0">
                <a:solidFill>
                  <a:srgbClr val="7F7F7F"/>
                </a:solidFill>
                <a:latin typeface="Calibri" pitchFamily="34" charset="0"/>
                <a:cs typeface="Calibri" panose="020F0502020204030204" pitchFamily="34" charset="0"/>
              </a:rPr>
              <a:t>This poster template is 21” high by 36” wide and is printed at 200% for a 42” high by 72” wide poster. It can be used to print any poster with a 7:12 aspect ratio.</a:t>
            </a:r>
          </a:p>
          <a:p>
            <a:pPr lvl="0">
              <a:spcBef>
                <a:spcPts val="0"/>
              </a:spcBef>
              <a:spcAft>
                <a:spcPts val="1222"/>
              </a:spcAft>
            </a:pPr>
            <a:r>
              <a:rPr lang="en-US" sz="4400" dirty="0" smtClean="0">
                <a:solidFill>
                  <a:srgbClr val="7F7F7F"/>
                </a:solidFill>
                <a:latin typeface="Calibri" pitchFamily="34" charset="0"/>
                <a:cs typeface="Calibri" panose="020F0502020204030204" pitchFamily="34" charset="0"/>
              </a:rPr>
              <a:t>Placeholders</a:t>
            </a:r>
            <a:r>
              <a:rPr sz="4400" dirty="0" smtClean="0">
                <a:solidFill>
                  <a:srgbClr val="7F7F7F"/>
                </a:solidFill>
                <a:latin typeface="Calibri" pitchFamily="34" charset="0"/>
                <a:cs typeface="Calibri" panose="020F0502020204030204" pitchFamily="34" charset="0"/>
              </a:rPr>
              <a:t>:</a:t>
            </a:r>
            <a:endParaRPr sz="4400" dirty="0">
              <a:solidFill>
                <a:srgbClr val="7F7F7F"/>
              </a:solidFill>
              <a:latin typeface="Calibri" pitchFamily="34" charset="0"/>
              <a:cs typeface="Calibri" panose="020F0502020204030204" pitchFamily="34" charset="0"/>
            </a:endParaRPr>
          </a:p>
          <a:p>
            <a:pPr lvl="0">
              <a:spcBef>
                <a:spcPts val="0"/>
              </a:spcBef>
              <a:spcAft>
                <a:spcPts val="1222"/>
              </a:spcAft>
            </a:pPr>
            <a:r>
              <a:rPr sz="2800" dirty="0">
                <a:solidFill>
                  <a:srgbClr val="7F7F7F"/>
                </a:solidFill>
                <a:latin typeface="Calibri" pitchFamily="34" charset="0"/>
                <a:cs typeface="Calibri" panose="020F0502020204030204" pitchFamily="34" charset="0"/>
              </a:rPr>
              <a:t>The </a:t>
            </a:r>
            <a:r>
              <a:rPr lang="en-US" sz="2800" dirty="0" smtClean="0">
                <a:solidFill>
                  <a:srgbClr val="7F7F7F"/>
                </a:solidFill>
                <a:latin typeface="Calibri" pitchFamily="34" charset="0"/>
                <a:cs typeface="Calibri" panose="020F0502020204030204" pitchFamily="34" charset="0"/>
              </a:rPr>
              <a:t>various elements included</a:t>
            </a:r>
            <a:r>
              <a:rPr sz="2800" dirty="0" smtClean="0">
                <a:solidFill>
                  <a:srgbClr val="7F7F7F"/>
                </a:solidFill>
                <a:latin typeface="Calibri" pitchFamily="34" charset="0"/>
                <a:cs typeface="Calibri" panose="020F0502020204030204" pitchFamily="34" charset="0"/>
              </a:rPr>
              <a:t> </a:t>
            </a:r>
            <a:r>
              <a:rPr sz="2800" dirty="0">
                <a:solidFill>
                  <a:srgbClr val="7F7F7F"/>
                </a:solidFill>
                <a:latin typeface="Calibri" pitchFamily="34" charset="0"/>
                <a:cs typeface="Calibri" panose="020F0502020204030204" pitchFamily="34" charset="0"/>
              </a:rPr>
              <a:t>in this </a:t>
            </a:r>
            <a:r>
              <a:rPr lang="en-US" sz="2800" dirty="0" smtClean="0">
                <a:solidFill>
                  <a:srgbClr val="7F7F7F"/>
                </a:solidFill>
                <a:latin typeface="Calibri" pitchFamily="34" charset="0"/>
                <a:cs typeface="Calibri" panose="020F0502020204030204" pitchFamily="34" charset="0"/>
              </a:rPr>
              <a:t>poster are ones</a:t>
            </a:r>
            <a:r>
              <a:rPr lang="en-US" sz="2800" baseline="0" dirty="0" smtClean="0">
                <a:solidFill>
                  <a:srgbClr val="7F7F7F"/>
                </a:solidFill>
                <a:latin typeface="Calibri" pitchFamily="34" charset="0"/>
                <a:cs typeface="Calibri" panose="020F0502020204030204" pitchFamily="34" charset="0"/>
              </a:rPr>
              <a:t> we often see in medical, research, and scientific posters.</a:t>
            </a:r>
            <a:r>
              <a:rPr sz="2800" dirty="0" smtClean="0">
                <a:solidFill>
                  <a:srgbClr val="7F7F7F"/>
                </a:solidFill>
                <a:latin typeface="Calibri" pitchFamily="34" charset="0"/>
                <a:cs typeface="Calibri" panose="020F0502020204030204" pitchFamily="34" charset="0"/>
              </a:rPr>
              <a:t> </a:t>
            </a:r>
            <a:r>
              <a:rPr lang="en-US" sz="2800" dirty="0" smtClean="0">
                <a:solidFill>
                  <a:srgbClr val="7F7F7F"/>
                </a:solidFill>
                <a:latin typeface="Calibri" pitchFamily="34" charset="0"/>
                <a:cs typeface="Calibri" panose="020F0502020204030204" pitchFamily="34" charset="0"/>
              </a:rPr>
              <a:t>Feel</a:t>
            </a:r>
            <a:r>
              <a:rPr lang="en-US" sz="28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222"/>
              </a:spcAft>
            </a:pPr>
            <a:r>
              <a:rPr lang="en-US" sz="4400" dirty="0" smtClean="0">
                <a:solidFill>
                  <a:srgbClr val="7F7F7F"/>
                </a:solidFill>
                <a:latin typeface="Calibri" pitchFamily="34" charset="0"/>
                <a:cs typeface="Calibri" panose="020F0502020204030204" pitchFamily="34" charset="0"/>
              </a:rPr>
              <a:t>Image</a:t>
            </a:r>
            <a:r>
              <a:rPr lang="en-US" sz="4400" baseline="0" dirty="0" smtClean="0">
                <a:solidFill>
                  <a:srgbClr val="7F7F7F"/>
                </a:solidFill>
                <a:latin typeface="Calibri" pitchFamily="34" charset="0"/>
                <a:cs typeface="Calibri" panose="020F0502020204030204" pitchFamily="34" charset="0"/>
              </a:rPr>
              <a:t> Quality</a:t>
            </a:r>
            <a:r>
              <a:rPr lang="en-US" sz="4400" dirty="0" smtClean="0">
                <a:solidFill>
                  <a:srgbClr val="7F7F7F"/>
                </a:solidFill>
                <a:latin typeface="Calibri" pitchFamily="34" charset="0"/>
                <a:cs typeface="Calibri" panose="020F0502020204030204" pitchFamily="34" charset="0"/>
              </a:rPr>
              <a:t>:</a:t>
            </a:r>
          </a:p>
          <a:p>
            <a:pPr lvl="0">
              <a:spcBef>
                <a:spcPts val="0"/>
              </a:spcBef>
              <a:spcAft>
                <a:spcPts val="1222"/>
              </a:spcAft>
            </a:pPr>
            <a:r>
              <a:rPr lang="en-US" sz="28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2800" b="1" dirty="0" smtClean="0">
                <a:solidFill>
                  <a:srgbClr val="7F7F7F"/>
                </a:solidFill>
                <a:latin typeface="Calibri" pitchFamily="34" charset="0"/>
                <a:cs typeface="Calibri" panose="020F0502020204030204" pitchFamily="34" charset="0"/>
              </a:rPr>
              <a:t>Insert, Picture</a:t>
            </a:r>
            <a:r>
              <a:rPr lang="en-US" sz="28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800" b="1" dirty="0" smtClean="0">
                <a:solidFill>
                  <a:srgbClr val="7F7F7F"/>
                </a:solidFill>
                <a:latin typeface="Calibri" pitchFamily="34" charset="0"/>
                <a:cs typeface="Calibri" panose="020F0502020204030204" pitchFamily="34" charset="0"/>
              </a:rPr>
              <a:t>150-200 pixels per inch in their final printed size</a:t>
            </a:r>
            <a:r>
              <a:rPr lang="en-US" sz="2800" dirty="0" smtClean="0">
                <a:solidFill>
                  <a:srgbClr val="7F7F7F"/>
                </a:solidFill>
                <a:latin typeface="Calibri" pitchFamily="34" charset="0"/>
                <a:cs typeface="Calibri" panose="020F0502020204030204" pitchFamily="34" charset="0"/>
              </a:rPr>
              <a:t>. For instance, a 1600 x 1200 pixel</a:t>
            </a:r>
            <a:r>
              <a:rPr lang="en-US" sz="2800" baseline="0" dirty="0" smtClean="0">
                <a:solidFill>
                  <a:srgbClr val="7F7F7F"/>
                </a:solidFill>
                <a:latin typeface="Calibri" pitchFamily="34" charset="0"/>
                <a:cs typeface="Calibri" panose="020F0502020204030204" pitchFamily="34" charset="0"/>
              </a:rPr>
              <a:t> photo will usually look fine up to </a:t>
            </a:r>
            <a:r>
              <a:rPr lang="en-US" sz="28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222"/>
              </a:spcAft>
            </a:pPr>
            <a:r>
              <a:rPr lang="en-US" sz="28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222"/>
              </a:spcAft>
            </a:pPr>
            <a:r>
              <a:rPr lang="en-US" sz="28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222"/>
              </a:spcAft>
            </a:pPr>
            <a:r>
              <a:rPr lang="en-US" sz="2400" dirty="0" smtClean="0">
                <a:solidFill>
                  <a:srgbClr val="7F7F7F"/>
                </a:solidFill>
                <a:latin typeface="Calibri" pitchFamily="34" charset="0"/>
                <a:cs typeface="Calibri" panose="020F0502020204030204" pitchFamily="34" charset="0"/>
              </a:rPr>
              <a:t/>
            </a:r>
            <a:br>
              <a:rPr lang="en-US" sz="2400" dirty="0" smtClean="0">
                <a:solidFill>
                  <a:srgbClr val="7F7F7F"/>
                </a:solidFill>
                <a:latin typeface="Calibri" pitchFamily="34" charset="0"/>
                <a:cs typeface="Calibri" panose="020F0502020204030204" pitchFamily="34" charset="0"/>
              </a:rPr>
            </a:br>
            <a:r>
              <a:rPr lang="en-US" sz="24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33375600" y="0"/>
            <a:ext cx="6217920" cy="192024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222"/>
                </a:spcAft>
              </a:pPr>
              <a:r>
                <a:rPr lang="en-US" sz="4400" dirty="0" smtClean="0">
                  <a:solidFill>
                    <a:schemeClr val="bg1">
                      <a:lumMod val="50000"/>
                    </a:schemeClr>
                  </a:solidFill>
                  <a:latin typeface="Calibri" pitchFamily="34" charset="0"/>
                  <a:cs typeface="Calibri" panose="020F0502020204030204" pitchFamily="34" charset="0"/>
                </a:rPr>
                <a:t>Change</a:t>
              </a:r>
              <a:r>
                <a:rPr lang="en-US" sz="4400" baseline="0" dirty="0" smtClean="0">
                  <a:solidFill>
                    <a:schemeClr val="bg1">
                      <a:lumMod val="50000"/>
                    </a:schemeClr>
                  </a:solidFill>
                  <a:latin typeface="Calibri" pitchFamily="34" charset="0"/>
                  <a:cs typeface="Calibri" panose="020F0502020204030204" pitchFamily="34" charset="0"/>
                </a:rPr>
                <a:t> Color Theme</a:t>
              </a:r>
              <a:r>
                <a:rPr lang="en-US" sz="4400" dirty="0" smtClean="0">
                  <a:solidFill>
                    <a:schemeClr val="bg1">
                      <a:lumMod val="50000"/>
                    </a:schemeClr>
                  </a:solidFill>
                  <a:latin typeface="Calibri" pitchFamily="34" charset="0"/>
                  <a:cs typeface="Calibri" panose="020F0502020204030204" pitchFamily="34" charset="0"/>
                </a:rPr>
                <a:t>:</a:t>
              </a:r>
              <a:endParaRPr sz="4400" dirty="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r>
                <a:rPr lang="en-US" sz="28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28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222"/>
                </a:spcAft>
              </a:pPr>
              <a:r>
                <a:rPr lang="en-US" sz="28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2800" b="1" baseline="0" dirty="0" smtClean="0">
                  <a:solidFill>
                    <a:schemeClr val="bg1">
                      <a:lumMod val="50000"/>
                    </a:schemeClr>
                  </a:solidFill>
                  <a:latin typeface="Calibri" pitchFamily="34" charset="0"/>
                  <a:cs typeface="Calibri" panose="020F0502020204030204" pitchFamily="34" charset="0"/>
                </a:rPr>
                <a:t>Design</a:t>
              </a:r>
              <a:r>
                <a:rPr lang="en-US" sz="2800" baseline="0" dirty="0" smtClean="0">
                  <a:solidFill>
                    <a:schemeClr val="bg1">
                      <a:lumMod val="50000"/>
                    </a:schemeClr>
                  </a:solidFill>
                  <a:latin typeface="Calibri" pitchFamily="34" charset="0"/>
                  <a:cs typeface="Calibri" panose="020F0502020204030204" pitchFamily="34" charset="0"/>
                </a:rPr>
                <a:t> tab, then select the </a:t>
              </a:r>
              <a:r>
                <a:rPr lang="en-US" sz="2800" b="1" baseline="0" dirty="0" smtClean="0">
                  <a:solidFill>
                    <a:schemeClr val="bg1">
                      <a:lumMod val="50000"/>
                    </a:schemeClr>
                  </a:solidFill>
                  <a:latin typeface="Calibri" pitchFamily="34" charset="0"/>
                  <a:cs typeface="Calibri" panose="020F0502020204030204" pitchFamily="34" charset="0"/>
                </a:rPr>
                <a:t>Colors</a:t>
              </a:r>
              <a:r>
                <a:rPr lang="en-US" sz="28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222"/>
                </a:spcAft>
              </a:pPr>
              <a:r>
                <a:rPr lang="en-US" sz="28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222"/>
                </a:spcAft>
              </a:pPr>
              <a:r>
                <a:rPr lang="en-US" sz="44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222"/>
                </a:spcAft>
              </a:pPr>
              <a:r>
                <a:rPr lang="en-US" sz="2800" dirty="0" smtClean="0">
                  <a:solidFill>
                    <a:schemeClr val="bg1">
                      <a:lumMod val="50000"/>
                    </a:schemeClr>
                  </a:solidFill>
                  <a:latin typeface="Calibri" pitchFamily="34" charset="0"/>
                  <a:cs typeface="Calibri" panose="020F0502020204030204" pitchFamily="34" charset="0"/>
                </a:rPr>
                <a:t>Once your poster file is ready, visit</a:t>
              </a:r>
              <a:r>
                <a:rPr lang="en-US" sz="2800" baseline="0" dirty="0" smtClean="0">
                  <a:solidFill>
                    <a:schemeClr val="bg1">
                      <a:lumMod val="50000"/>
                    </a:schemeClr>
                  </a:solidFill>
                  <a:latin typeface="Calibri" pitchFamily="34" charset="0"/>
                  <a:cs typeface="Calibri" panose="020F0502020204030204" pitchFamily="34" charset="0"/>
                </a:rPr>
                <a:t> </a:t>
              </a:r>
              <a:r>
                <a:rPr lang="en-US" sz="2800" b="1" baseline="0" dirty="0" smtClean="0">
                  <a:solidFill>
                    <a:schemeClr val="bg1">
                      <a:lumMod val="50000"/>
                    </a:schemeClr>
                  </a:solidFill>
                  <a:latin typeface="Calibri" pitchFamily="34" charset="0"/>
                  <a:cs typeface="Calibri" panose="020F0502020204030204" pitchFamily="34" charset="0"/>
                </a:rPr>
                <a:t>www.genigraphics.com</a:t>
              </a:r>
              <a:r>
                <a:rPr lang="en-US" sz="28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222"/>
                </a:spcAft>
              </a:pPr>
              <a:r>
                <a:rPr lang="en-US" sz="28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2800" baseline="0" dirty="0" smtClean="0">
                  <a:solidFill>
                    <a:schemeClr val="bg1">
                      <a:lumMod val="50000"/>
                    </a:schemeClr>
                  </a:solidFill>
                  <a:latin typeface="Calibri" pitchFamily="34" charset="0"/>
                  <a:cs typeface="Calibri" panose="020F0502020204030204" pitchFamily="34" charset="0"/>
                </a:rPr>
                <a:t>US and Canada:  1-800-790-4001</a:t>
              </a:r>
              <a:br>
                <a:rPr lang="en-US" sz="2800" baseline="0" dirty="0" smtClean="0">
                  <a:solidFill>
                    <a:schemeClr val="bg1">
                      <a:lumMod val="50000"/>
                    </a:schemeClr>
                  </a:solidFill>
                  <a:latin typeface="Calibri" pitchFamily="34" charset="0"/>
                  <a:cs typeface="Calibri" panose="020F0502020204030204" pitchFamily="34" charset="0"/>
                </a:rPr>
              </a:br>
              <a:r>
                <a:rPr lang="en-US" sz="28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400" dirty="0" smtClean="0">
                  <a:solidFill>
                    <a:schemeClr val="bg1">
                      <a:lumMod val="50000"/>
                    </a:schemeClr>
                  </a:solidFill>
                  <a:latin typeface="Calibri" pitchFamily="34" charset="0"/>
                  <a:cs typeface="Calibri" panose="020F0502020204030204" pitchFamily="34" charset="0"/>
                </a:rPr>
                <a:t/>
              </a:r>
              <a:br>
                <a:rPr lang="en-US" sz="2400" dirty="0" smtClean="0">
                  <a:solidFill>
                    <a:schemeClr val="bg1">
                      <a:lumMod val="50000"/>
                    </a:schemeClr>
                  </a:solidFill>
                  <a:latin typeface="Calibri" pitchFamily="34" charset="0"/>
                  <a:cs typeface="Calibri" panose="020F0502020204030204" pitchFamily="34" charset="0"/>
                </a:rPr>
              </a:br>
              <a:r>
                <a:rPr lang="en-US" sz="2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1" y="8882743"/>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508200" y="189738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768986"/>
            <a:ext cx="29626560" cy="3200400"/>
          </a:xfrm>
          <a:prstGeom prst="rect">
            <a:avLst/>
          </a:prstGeom>
        </p:spPr>
        <p:txBody>
          <a:bodyPr vert="horz" lIns="223286" tIns="111644" rIns="223286" bIns="111644"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45920" y="4480563"/>
            <a:ext cx="29626560" cy="12672697"/>
          </a:xfrm>
          <a:prstGeom prst="rect">
            <a:avLst/>
          </a:prstGeom>
        </p:spPr>
        <p:txBody>
          <a:bodyPr vert="horz" lIns="223286" tIns="111644" rIns="223286" bIns="111644"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645920" y="17797782"/>
            <a:ext cx="7680960" cy="1022350"/>
          </a:xfrm>
          <a:prstGeom prst="rect">
            <a:avLst/>
          </a:prstGeom>
        </p:spPr>
        <p:txBody>
          <a:bodyPr vert="horz" lIns="223286" tIns="111644" rIns="223286" bIns="111644" rtlCol="0" anchor="ctr"/>
          <a:lstStyle>
            <a:lvl1pPr algn="l">
              <a:defRPr sz="31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1247120" y="17797782"/>
            <a:ext cx="10424160" cy="1022350"/>
          </a:xfrm>
          <a:prstGeom prst="rect">
            <a:avLst/>
          </a:prstGeom>
        </p:spPr>
        <p:txBody>
          <a:bodyPr vert="horz" lIns="223286" tIns="111644" rIns="223286" bIns="111644" rtlCol="0" anchor="ctr"/>
          <a:lstStyle>
            <a:lvl1pPr algn="ctr">
              <a:defRPr sz="3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17797782"/>
            <a:ext cx="7680960" cy="1022350"/>
          </a:xfrm>
          <a:prstGeom prst="rect">
            <a:avLst/>
          </a:prstGeom>
        </p:spPr>
        <p:txBody>
          <a:bodyPr vert="horz" lIns="223286" tIns="111644" rIns="223286" bIns="111644" rtlCol="0" anchor="ctr"/>
          <a:lstStyle>
            <a:lvl1pPr algn="r">
              <a:defRPr sz="31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2232860" rtl="0" eaLnBrk="1" latinLnBrk="0" hangingPunct="1">
        <a:spcBef>
          <a:spcPct val="0"/>
        </a:spcBef>
        <a:buNone/>
        <a:defRPr sz="4000" kern="1200">
          <a:solidFill>
            <a:schemeClr val="tx1"/>
          </a:solidFill>
          <a:latin typeface="+mj-lt"/>
          <a:ea typeface="+mj-ea"/>
          <a:cs typeface="+mj-cs"/>
        </a:defRPr>
      </a:lvl1pPr>
    </p:titleStyle>
    <p:bodyStyle>
      <a:lvl1pPr marL="232590" indent="-232590" algn="l" defTabSz="223286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65178" indent="-232590" algn="l" defTabSz="223286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697770" indent="-232590" algn="l" defTabSz="223286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930358" indent="-232590" algn="l" defTabSz="223286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1162949" indent="-232590" algn="l" defTabSz="223286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6140366" indent="-558215" algn="l" defTabSz="2232860" rtl="0" eaLnBrk="1" latinLnBrk="0" hangingPunct="1">
        <a:spcBef>
          <a:spcPct val="20000"/>
        </a:spcBef>
        <a:buFont typeface="Arial" pitchFamily="34" charset="0"/>
        <a:buChar char="•"/>
        <a:defRPr sz="5000" kern="1200">
          <a:solidFill>
            <a:schemeClr val="tx1"/>
          </a:solidFill>
          <a:latin typeface="+mn-lt"/>
          <a:ea typeface="+mn-ea"/>
          <a:cs typeface="+mn-cs"/>
        </a:defRPr>
      </a:lvl6pPr>
      <a:lvl7pPr marL="7256796" indent="-558215" algn="l" defTabSz="2232860" rtl="0" eaLnBrk="1" latinLnBrk="0" hangingPunct="1">
        <a:spcBef>
          <a:spcPct val="20000"/>
        </a:spcBef>
        <a:buFont typeface="Arial" pitchFamily="34" charset="0"/>
        <a:buChar char="•"/>
        <a:defRPr sz="5000" kern="1200">
          <a:solidFill>
            <a:schemeClr val="tx1"/>
          </a:solidFill>
          <a:latin typeface="+mn-lt"/>
          <a:ea typeface="+mn-ea"/>
          <a:cs typeface="+mn-cs"/>
        </a:defRPr>
      </a:lvl7pPr>
      <a:lvl8pPr marL="8373227" indent="-558215" algn="l" defTabSz="2232860" rtl="0" eaLnBrk="1" latinLnBrk="0" hangingPunct="1">
        <a:spcBef>
          <a:spcPct val="20000"/>
        </a:spcBef>
        <a:buFont typeface="Arial" pitchFamily="34" charset="0"/>
        <a:buChar char="•"/>
        <a:defRPr sz="5000" kern="1200">
          <a:solidFill>
            <a:schemeClr val="tx1"/>
          </a:solidFill>
          <a:latin typeface="+mn-lt"/>
          <a:ea typeface="+mn-ea"/>
          <a:cs typeface="+mn-cs"/>
        </a:defRPr>
      </a:lvl8pPr>
      <a:lvl9pPr marL="9489656" indent="-558215" algn="l" defTabSz="2232860" rtl="0" eaLnBrk="1" latinLnBrk="0" hangingPunct="1">
        <a:spcBef>
          <a:spcPct val="20000"/>
        </a:spcBef>
        <a:buFont typeface="Arial" pitchFamily="34" charset="0"/>
        <a:buChar char="•"/>
        <a:defRPr sz="5000" kern="1200">
          <a:solidFill>
            <a:schemeClr val="tx1"/>
          </a:solidFill>
          <a:latin typeface="+mn-lt"/>
          <a:ea typeface="+mn-ea"/>
          <a:cs typeface="+mn-cs"/>
        </a:defRPr>
      </a:lvl9pPr>
    </p:bodyStyle>
    <p:otherStyle>
      <a:defPPr>
        <a:defRPr lang="en-US"/>
      </a:defPPr>
      <a:lvl1pPr marL="0" algn="l" defTabSz="2232860" rtl="0" eaLnBrk="1" latinLnBrk="0" hangingPunct="1">
        <a:defRPr sz="4400" kern="1200">
          <a:solidFill>
            <a:schemeClr val="tx1"/>
          </a:solidFill>
          <a:latin typeface="+mn-lt"/>
          <a:ea typeface="+mn-ea"/>
          <a:cs typeface="+mn-cs"/>
        </a:defRPr>
      </a:lvl1pPr>
      <a:lvl2pPr marL="1116431" algn="l" defTabSz="2232860" rtl="0" eaLnBrk="1" latinLnBrk="0" hangingPunct="1">
        <a:defRPr sz="4400" kern="1200">
          <a:solidFill>
            <a:schemeClr val="tx1"/>
          </a:solidFill>
          <a:latin typeface="+mn-lt"/>
          <a:ea typeface="+mn-ea"/>
          <a:cs typeface="+mn-cs"/>
        </a:defRPr>
      </a:lvl2pPr>
      <a:lvl3pPr marL="2232860" algn="l" defTabSz="2232860" rtl="0" eaLnBrk="1" latinLnBrk="0" hangingPunct="1">
        <a:defRPr sz="4400" kern="1200">
          <a:solidFill>
            <a:schemeClr val="tx1"/>
          </a:solidFill>
          <a:latin typeface="+mn-lt"/>
          <a:ea typeface="+mn-ea"/>
          <a:cs typeface="+mn-cs"/>
        </a:defRPr>
      </a:lvl3pPr>
      <a:lvl4pPr marL="3349292" algn="l" defTabSz="2232860" rtl="0" eaLnBrk="1" latinLnBrk="0" hangingPunct="1">
        <a:defRPr sz="4400" kern="1200">
          <a:solidFill>
            <a:schemeClr val="tx1"/>
          </a:solidFill>
          <a:latin typeface="+mn-lt"/>
          <a:ea typeface="+mn-ea"/>
          <a:cs typeface="+mn-cs"/>
        </a:defRPr>
      </a:lvl4pPr>
      <a:lvl5pPr marL="4465721" algn="l" defTabSz="2232860" rtl="0" eaLnBrk="1" latinLnBrk="0" hangingPunct="1">
        <a:defRPr sz="4400" kern="1200">
          <a:solidFill>
            <a:schemeClr val="tx1"/>
          </a:solidFill>
          <a:latin typeface="+mn-lt"/>
          <a:ea typeface="+mn-ea"/>
          <a:cs typeface="+mn-cs"/>
        </a:defRPr>
      </a:lvl5pPr>
      <a:lvl6pPr marL="5582151" algn="l" defTabSz="2232860" rtl="0" eaLnBrk="1" latinLnBrk="0" hangingPunct="1">
        <a:defRPr sz="4400" kern="1200">
          <a:solidFill>
            <a:schemeClr val="tx1"/>
          </a:solidFill>
          <a:latin typeface="+mn-lt"/>
          <a:ea typeface="+mn-ea"/>
          <a:cs typeface="+mn-cs"/>
        </a:defRPr>
      </a:lvl6pPr>
      <a:lvl7pPr marL="6698580" algn="l" defTabSz="2232860" rtl="0" eaLnBrk="1" latinLnBrk="0" hangingPunct="1">
        <a:defRPr sz="4400" kern="1200">
          <a:solidFill>
            <a:schemeClr val="tx1"/>
          </a:solidFill>
          <a:latin typeface="+mn-lt"/>
          <a:ea typeface="+mn-ea"/>
          <a:cs typeface="+mn-cs"/>
        </a:defRPr>
      </a:lvl7pPr>
      <a:lvl8pPr marL="7815011" algn="l" defTabSz="2232860" rtl="0" eaLnBrk="1" latinLnBrk="0" hangingPunct="1">
        <a:defRPr sz="4400" kern="1200">
          <a:solidFill>
            <a:schemeClr val="tx1"/>
          </a:solidFill>
          <a:latin typeface="+mn-lt"/>
          <a:ea typeface="+mn-ea"/>
          <a:cs typeface="+mn-cs"/>
        </a:defRPr>
      </a:lvl8pPr>
      <a:lvl9pPr marL="8931443" algn="l" defTabSz="2232860" rtl="0" eaLnBrk="1" latinLnBrk="0" hangingPunct="1">
        <a:defRPr sz="4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114800" y="0"/>
            <a:ext cx="24688800" cy="1208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035" tIns="232590" rIns="93035" bIns="23259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4114800" y="1400176"/>
            <a:ext cx="246888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3035" tIns="93035" rIns="93035" bIns="93035"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800" dirty="0">
                <a:solidFill>
                  <a:schemeClr val="accent3">
                    <a:lumMod val="20000"/>
                    <a:lumOff val="80000"/>
                  </a:schemeClr>
                </a:solidFill>
                <a:latin typeface="+mn-lt"/>
              </a:rPr>
              <a:t>John Smith, MD</a:t>
            </a:r>
            <a:r>
              <a:rPr lang="en-US" sz="2800" baseline="30000" dirty="0">
                <a:solidFill>
                  <a:schemeClr val="accent3">
                    <a:lumMod val="20000"/>
                    <a:lumOff val="80000"/>
                  </a:schemeClr>
                </a:solidFill>
                <a:latin typeface="+mn-lt"/>
              </a:rPr>
              <a:t>1</a:t>
            </a:r>
            <a:r>
              <a:rPr lang="en-US" sz="2800" dirty="0">
                <a:solidFill>
                  <a:schemeClr val="accent3">
                    <a:lumMod val="20000"/>
                    <a:lumOff val="80000"/>
                  </a:schemeClr>
                </a:solidFill>
                <a:latin typeface="+mn-lt"/>
              </a:rPr>
              <a:t>; Jane Doe, PhD</a:t>
            </a:r>
            <a:r>
              <a:rPr lang="en-US" sz="2800" baseline="30000" dirty="0">
                <a:solidFill>
                  <a:schemeClr val="accent3">
                    <a:lumMod val="20000"/>
                    <a:lumOff val="80000"/>
                  </a:schemeClr>
                </a:solidFill>
                <a:latin typeface="+mn-lt"/>
              </a:rPr>
              <a:t>2</a:t>
            </a:r>
            <a:r>
              <a:rPr lang="en-US" sz="2800" dirty="0">
                <a:solidFill>
                  <a:schemeClr val="accent3">
                    <a:lumMod val="20000"/>
                    <a:lumOff val="80000"/>
                  </a:schemeClr>
                </a:solidFill>
                <a:latin typeface="+mn-lt"/>
              </a:rPr>
              <a:t>; Frederick Jones, MD, PhD</a:t>
            </a:r>
            <a:r>
              <a:rPr lang="en-US" sz="2800" baseline="30000" dirty="0">
                <a:solidFill>
                  <a:schemeClr val="accent3">
                    <a:lumMod val="20000"/>
                    <a:lumOff val="80000"/>
                  </a:schemeClr>
                </a:solidFill>
                <a:latin typeface="+mn-lt"/>
              </a:rPr>
              <a:t>1,2</a:t>
            </a:r>
          </a:p>
          <a:p>
            <a:pPr algn="ctr" eaLnBrk="1" hangingPunct="1"/>
            <a:r>
              <a:rPr lang="en-US" sz="2800" baseline="30000" dirty="0">
                <a:solidFill>
                  <a:schemeClr val="accent3">
                    <a:lumMod val="20000"/>
                    <a:lumOff val="80000"/>
                  </a:schemeClr>
                </a:solidFill>
                <a:latin typeface="+mn-lt"/>
              </a:rPr>
              <a:t>1</a:t>
            </a:r>
            <a:r>
              <a:rPr lang="en-US" sz="2800" dirty="0">
                <a:solidFill>
                  <a:schemeClr val="accent3">
                    <a:lumMod val="20000"/>
                    <a:lumOff val="80000"/>
                  </a:schemeClr>
                </a:solidFill>
                <a:latin typeface="+mn-lt"/>
              </a:rPr>
              <a:t>University of Affiliation, </a:t>
            </a:r>
            <a:r>
              <a:rPr lang="en-US" sz="2800" baseline="30000" dirty="0">
                <a:solidFill>
                  <a:schemeClr val="accent3">
                    <a:lumMod val="20000"/>
                    <a:lumOff val="80000"/>
                  </a:schemeClr>
                </a:solidFill>
                <a:latin typeface="+mn-lt"/>
              </a:rPr>
              <a:t>2</a:t>
            </a:r>
            <a:r>
              <a:rPr lang="en-US" sz="2800" dirty="0">
                <a:solidFill>
                  <a:schemeClr val="accent3">
                    <a:lumMod val="20000"/>
                    <a:lumOff val="80000"/>
                  </a:schemeClr>
                </a:solidFill>
                <a:latin typeface="+mn-lt"/>
              </a:rPr>
              <a:t>Medical Center of Affiliation</a:t>
            </a:r>
          </a:p>
        </p:txBody>
      </p:sp>
      <p:sp>
        <p:nvSpPr>
          <p:cNvPr id="24" name="TextBox 23"/>
          <p:cNvSpPr txBox="1"/>
          <p:nvPr/>
        </p:nvSpPr>
        <p:spPr>
          <a:xfrm>
            <a:off x="1280163" y="17522192"/>
            <a:ext cx="1753117" cy="1278081"/>
          </a:xfrm>
          <a:prstGeom prst="rect">
            <a:avLst/>
          </a:prstGeom>
          <a:solidFill>
            <a:schemeClr val="accent1">
              <a:lumMod val="40000"/>
              <a:lumOff val="60000"/>
            </a:schemeClr>
          </a:solidFill>
        </p:spPr>
        <p:txBody>
          <a:bodyPr wrap="none" lIns="46518" tIns="23260" rIns="46518" bIns="23260" rtlCol="0">
            <a:spAutoFit/>
          </a:bodyPr>
          <a:lstStyle/>
          <a:p>
            <a:r>
              <a:rPr lang="en-US" sz="1600" dirty="0"/>
              <a:t>&lt;your name&gt;</a:t>
            </a:r>
          </a:p>
          <a:p>
            <a:r>
              <a:rPr lang="en-US" sz="1600" dirty="0"/>
              <a:t>&lt;your organization&gt;</a:t>
            </a:r>
          </a:p>
          <a:p>
            <a:r>
              <a:rPr lang="en-US" sz="1600" dirty="0"/>
              <a:t>Email:</a:t>
            </a:r>
          </a:p>
          <a:p>
            <a:r>
              <a:rPr lang="en-US" sz="1600" dirty="0"/>
              <a:t>Website:</a:t>
            </a:r>
          </a:p>
          <a:p>
            <a:r>
              <a:rPr lang="en-US" sz="1600" dirty="0"/>
              <a:t>Phone:</a:t>
            </a:r>
          </a:p>
        </p:txBody>
      </p:sp>
      <p:sp>
        <p:nvSpPr>
          <p:cNvPr id="25" name="TextBox 24"/>
          <p:cNvSpPr txBox="1"/>
          <p:nvPr/>
        </p:nvSpPr>
        <p:spPr>
          <a:xfrm>
            <a:off x="1280162" y="17002127"/>
            <a:ext cx="1279462" cy="493250"/>
          </a:xfrm>
          <a:prstGeom prst="rect">
            <a:avLst/>
          </a:prstGeom>
          <a:noFill/>
        </p:spPr>
        <p:txBody>
          <a:bodyPr wrap="none" lIns="46518" tIns="23260" rIns="46518" bIns="23260" rtlCol="0">
            <a:spAutoFit/>
          </a:bodyPr>
          <a:lstStyle/>
          <a:p>
            <a:r>
              <a:rPr lang="en-US" sz="2800" b="1" dirty="0"/>
              <a:t>Contact</a:t>
            </a:r>
          </a:p>
        </p:txBody>
      </p:sp>
      <p:sp>
        <p:nvSpPr>
          <p:cNvPr id="26" name="TextBox 25"/>
          <p:cNvSpPr txBox="1"/>
          <p:nvPr/>
        </p:nvSpPr>
        <p:spPr>
          <a:xfrm>
            <a:off x="16459200" y="17522189"/>
            <a:ext cx="14630400" cy="1280160"/>
          </a:xfrm>
          <a:prstGeom prst="rect">
            <a:avLst/>
          </a:prstGeom>
          <a:noFill/>
        </p:spPr>
        <p:txBody>
          <a:bodyPr wrap="square" lIns="46518" tIns="46518" rIns="46518" bIns="46518" numCol="1" spcCol="232590" rtlCol="0">
            <a:noAutofit/>
          </a:bodyPr>
          <a:lstStyle/>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r>
              <a:rPr lang="en-US" sz="800" dirty="0"/>
              <a:t>  </a:t>
            </a:r>
          </a:p>
          <a:p>
            <a:pPr marL="232590" indent="-232590">
              <a:buFont typeface="+mj-lt"/>
              <a:buAutoNum type="arabicPeriod"/>
            </a:pPr>
            <a:endParaRPr lang="en-US" sz="800" dirty="0"/>
          </a:p>
        </p:txBody>
      </p:sp>
      <p:sp>
        <p:nvSpPr>
          <p:cNvPr id="27" name="TextBox 26"/>
          <p:cNvSpPr txBox="1"/>
          <p:nvPr/>
        </p:nvSpPr>
        <p:spPr>
          <a:xfrm>
            <a:off x="16459202" y="17002127"/>
            <a:ext cx="1787100" cy="493250"/>
          </a:xfrm>
          <a:prstGeom prst="rect">
            <a:avLst/>
          </a:prstGeom>
          <a:noFill/>
        </p:spPr>
        <p:txBody>
          <a:bodyPr wrap="none" lIns="46518" tIns="23260" rIns="46518" bIns="23260" rtlCol="0">
            <a:spAutoFit/>
          </a:bodyPr>
          <a:lstStyle/>
          <a:p>
            <a:r>
              <a:rPr lang="en-US" sz="2800" b="1" dirty="0"/>
              <a:t>References</a:t>
            </a:r>
          </a:p>
        </p:txBody>
      </p:sp>
      <p:sp>
        <p:nvSpPr>
          <p:cNvPr id="10" name="Text Box 189"/>
          <p:cNvSpPr txBox="1">
            <a:spLocks noChangeArrowheads="1"/>
          </p:cNvSpPr>
          <p:nvPr/>
        </p:nvSpPr>
        <p:spPr bwMode="auto">
          <a:xfrm>
            <a:off x="1053389" y="3200401"/>
            <a:ext cx="7307885" cy="4572021"/>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Abstract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a:t>
            </a:r>
            <a:r>
              <a:rPr lang="en-US" sz="2000" dirty="0" smtClean="0">
                <a:latin typeface="Calibri" pitchFamily="34" charset="0"/>
              </a:rPr>
              <a:t>20pt </a:t>
            </a:r>
            <a:r>
              <a:rPr lang="en-US" sz="2000" dirty="0">
                <a:latin typeface="Calibri" pitchFamily="34" charset="0"/>
              </a:rPr>
              <a:t>(remember, this file is at half scale) </a:t>
            </a:r>
            <a:r>
              <a:rPr lang="en-US" sz="2000" dirty="0" smtClean="0">
                <a:latin typeface="Calibri" pitchFamily="34" charset="0"/>
              </a:rPr>
              <a:t>and </a:t>
            </a:r>
            <a:r>
              <a:rPr lang="en-US" sz="2000" dirty="0">
                <a:latin typeface="Calibri" pitchFamily="34" charset="0"/>
              </a:rPr>
              <a:t>is easily read up to </a:t>
            </a:r>
            <a:r>
              <a:rPr lang="en-US" sz="2000" dirty="0" smtClean="0">
                <a:latin typeface="Calibri" pitchFamily="34" charset="0"/>
              </a:rPr>
              <a:t>6 </a:t>
            </a:r>
            <a:r>
              <a:rPr lang="en-US" sz="2000" dirty="0">
                <a:latin typeface="Calibri" pitchFamily="34" charset="0"/>
              </a:rPr>
              <a:t>feet away on a </a:t>
            </a:r>
            <a:r>
              <a:rPr lang="en-US" sz="2000" dirty="0" smtClean="0">
                <a:latin typeface="Calibri" pitchFamily="34" charset="0"/>
              </a:rPr>
              <a:t>42x72poster</a:t>
            </a:r>
            <a:r>
              <a:rPr lang="en-US" sz="2000" dirty="0">
                <a:latin typeface="Calibri" pitchFamily="34" charset="0"/>
              </a:rPr>
              <a:t>.</a:t>
            </a:r>
          </a:p>
          <a:p>
            <a:pPr eaLnBrk="1" hangingPunct="1"/>
            <a:endParaRPr lang="en-US" sz="2000" dirty="0">
              <a:latin typeface="Calibri" pitchFamily="34" charset="0"/>
            </a:endParaRPr>
          </a:p>
          <a:p>
            <a:pPr eaLnBrk="1" hangingPunct="1"/>
            <a:r>
              <a:rPr lang="en-US" sz="2000" dirty="0">
                <a:latin typeface="Calibri" pitchFamily="34" charset="0"/>
              </a:rPr>
              <a:t>Zoom out to </a:t>
            </a:r>
            <a:r>
              <a:rPr lang="en-US" sz="2000" dirty="0" smtClean="0">
                <a:latin typeface="Calibri" pitchFamily="34" charset="0"/>
              </a:rPr>
              <a:t>200</a:t>
            </a:r>
            <a:r>
              <a:rPr lang="en-US" sz="2000" dirty="0">
                <a:latin typeface="Calibri" pitchFamily="34" charset="0"/>
              </a:rPr>
              <a:t>% to preview what this will look like on your printed poster.</a:t>
            </a:r>
          </a:p>
        </p:txBody>
      </p:sp>
      <p:sp>
        <p:nvSpPr>
          <p:cNvPr id="32" name="Rectangle 31"/>
          <p:cNvSpPr/>
          <p:nvPr/>
        </p:nvSpPr>
        <p:spPr>
          <a:xfrm>
            <a:off x="1053389" y="2800350"/>
            <a:ext cx="7307885"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r>
              <a:rPr lang="en-US" sz="2800" b="1" dirty="0">
                <a:solidFill>
                  <a:schemeClr val="accent3">
                    <a:lumMod val="20000"/>
                    <a:lumOff val="80000"/>
                  </a:schemeClr>
                </a:solidFill>
              </a:rPr>
              <a:t>Abstract</a:t>
            </a:r>
          </a:p>
        </p:txBody>
      </p:sp>
      <p:sp>
        <p:nvSpPr>
          <p:cNvPr id="15" name="Text Box 194"/>
          <p:cNvSpPr txBox="1">
            <a:spLocks noChangeArrowheads="1"/>
          </p:cNvSpPr>
          <p:nvPr/>
        </p:nvSpPr>
        <p:spPr bwMode="auto">
          <a:xfrm>
            <a:off x="16722547" y="3200401"/>
            <a:ext cx="7307885" cy="4572021"/>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Speaking of Results, yours will look better if you remember to run a spell-check on your poster! After you’ve added your content click on </a:t>
            </a:r>
            <a:r>
              <a:rPr lang="en-US" sz="2000" b="1" dirty="0">
                <a:latin typeface="Calibri" pitchFamily="34" charset="0"/>
              </a:rPr>
              <a:t>Review</a:t>
            </a:r>
            <a:r>
              <a:rPr lang="en-US" sz="2000" dirty="0">
                <a:latin typeface="Calibri" pitchFamily="34" charset="0"/>
              </a:rPr>
              <a:t>, </a:t>
            </a:r>
            <a:r>
              <a:rPr lang="en-US" sz="2000" b="1" dirty="0">
                <a:latin typeface="Calibri" pitchFamily="34" charset="0"/>
              </a:rPr>
              <a:t>Spelling</a:t>
            </a:r>
            <a:r>
              <a:rPr lang="en-US" sz="2000" dirty="0">
                <a:latin typeface="Calibri" pitchFamily="34" charset="0"/>
              </a:rPr>
              <a:t>, or press F7.</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(remember, this file is at half scale) and is easily read up to 6 feet away on a 42x72poster.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3" name="Rectangle 32"/>
          <p:cNvSpPr/>
          <p:nvPr/>
        </p:nvSpPr>
        <p:spPr>
          <a:xfrm>
            <a:off x="1053389" y="8267700"/>
            <a:ext cx="7307885"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r>
              <a:rPr lang="en-US" sz="28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8887968" y="3200401"/>
            <a:ext cx="7307885" cy="4572021"/>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Methods and Materials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(remember, this file is at half scale) and is easily read up to 6 feet away on a 42x72poster.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4" name="Rectangle 33"/>
          <p:cNvSpPr/>
          <p:nvPr/>
        </p:nvSpPr>
        <p:spPr>
          <a:xfrm>
            <a:off x="8887968" y="2800350"/>
            <a:ext cx="7307885"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r>
              <a:rPr lang="en-US" sz="28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4557126" y="3200401"/>
            <a:ext cx="7307885" cy="7649786"/>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mn-lt"/>
              </a:rPr>
              <a:t>Click here to insert your Discussion text. Type it in or copy and paste from your Word document or other source.</a:t>
            </a:r>
          </a:p>
          <a:p>
            <a:pPr eaLnBrk="1" hangingPunct="1"/>
            <a:endParaRPr lang="en-US" sz="2000" dirty="0">
              <a:latin typeface="+mn-lt"/>
            </a:endParaRPr>
          </a:p>
          <a:p>
            <a:pPr eaLnBrk="1" hangingPunct="1"/>
            <a:r>
              <a:rPr lang="en-US" sz="2000" dirty="0">
                <a:latin typeface="+mn-lt"/>
              </a:rPr>
              <a:t>This text box will automatically re-size to your text. To turn off that feature, right click inside this box and go to </a:t>
            </a:r>
            <a:r>
              <a:rPr lang="en-US" sz="2000" b="1" dirty="0">
                <a:latin typeface="+mn-lt"/>
              </a:rPr>
              <a:t>Format Shape, Text Box, Autofit</a:t>
            </a:r>
            <a:r>
              <a:rPr lang="en-US" sz="2000" dirty="0">
                <a:latin typeface="+mn-lt"/>
              </a:rPr>
              <a:t>, and select the “Do Not Autofit” radio button.</a:t>
            </a:r>
          </a:p>
          <a:p>
            <a:pPr eaLnBrk="1" hangingPunct="1"/>
            <a:endParaRPr lang="en-US" sz="2000" dirty="0">
              <a:latin typeface="+mn-lt"/>
            </a:endParaRPr>
          </a:p>
          <a:p>
            <a:pPr eaLnBrk="1" hangingPunct="1"/>
            <a:r>
              <a:rPr lang="en-US" sz="2000" dirty="0">
                <a:latin typeface="+mn-lt"/>
              </a:rPr>
              <a:t>To change the font style of this text box: Click on the border once to highlight the entire text box, then select a different font or font size that suits you. </a:t>
            </a:r>
            <a:r>
              <a:rPr lang="en-US" sz="2000" dirty="0">
                <a:latin typeface="Calibri" pitchFamily="34" charset="0"/>
              </a:rPr>
              <a:t>This text is Calibri 20pt (remember, this file is at half scale) and is easily read up to 6 feet away on a 42x72poster.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a:p>
            <a:pPr eaLnBrk="1" hangingPunct="1"/>
            <a:endParaRPr lang="en-US" sz="2000" dirty="0">
              <a:latin typeface="+mn-lt"/>
            </a:endParaRPr>
          </a:p>
          <a:p>
            <a:pPr eaLnBrk="1" hangingPunct="1"/>
            <a:r>
              <a:rPr lang="en-US" sz="2000" dirty="0">
                <a:latin typeface="+mn-lt"/>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
        <p:nvSpPr>
          <p:cNvPr id="35" name="Rectangle 34"/>
          <p:cNvSpPr/>
          <p:nvPr/>
        </p:nvSpPr>
        <p:spPr>
          <a:xfrm>
            <a:off x="24557126" y="2800350"/>
            <a:ext cx="7307885"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r>
              <a:rPr lang="en-US" sz="2800" b="1" dirty="0">
                <a:solidFill>
                  <a:schemeClr val="accent3">
                    <a:lumMod val="20000"/>
                    <a:lumOff val="80000"/>
                  </a:schemeClr>
                </a:solidFill>
              </a:rPr>
              <a:t>Discussion</a:t>
            </a:r>
          </a:p>
        </p:txBody>
      </p:sp>
      <p:sp>
        <p:nvSpPr>
          <p:cNvPr id="14" name="Text Box 193"/>
          <p:cNvSpPr txBox="1">
            <a:spLocks noChangeArrowheads="1"/>
          </p:cNvSpPr>
          <p:nvPr/>
        </p:nvSpPr>
        <p:spPr bwMode="auto">
          <a:xfrm>
            <a:off x="24557126" y="11704430"/>
            <a:ext cx="7307885" cy="4572021"/>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Conclusions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(remember, this file is at half scale) and is easily read up to 6 feet away on a 42x72poster.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6" name="Rectangle 35"/>
          <p:cNvSpPr/>
          <p:nvPr/>
        </p:nvSpPr>
        <p:spPr>
          <a:xfrm>
            <a:off x="24557126" y="11303813"/>
            <a:ext cx="7307885"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r>
              <a:rPr lang="en-US" sz="28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637973363"/>
              </p:ext>
            </p:extLst>
          </p:nvPr>
        </p:nvGraphicFramePr>
        <p:xfrm>
          <a:off x="9005048" y="12201912"/>
          <a:ext cx="7190804" cy="3980263"/>
        </p:xfrm>
        <a:graphic>
          <a:graphicData uri="http://schemas.openxmlformats.org/drawingml/2006/table">
            <a:tbl>
              <a:tblPr firstRow="1" bandRow="1">
                <a:tableStyleId>{F5AB1C69-6EDB-4FF4-983F-18BD219EF322}</a:tableStyleId>
              </a:tblPr>
              <a:tblGrid>
                <a:gridCol w="1797701"/>
                <a:gridCol w="1797701"/>
                <a:gridCol w="1797701"/>
                <a:gridCol w="1797701"/>
              </a:tblGrid>
              <a:tr h="568609">
                <a:tc>
                  <a:txBody>
                    <a:bodyPr/>
                    <a:lstStyle/>
                    <a:p>
                      <a:endParaRPr lang="en-US" sz="2000" dirty="0"/>
                    </a:p>
                  </a:txBody>
                  <a:tcPr marT="20004" marB="20004" anchor="ctr">
                    <a:solidFill>
                      <a:schemeClr val="accent1">
                        <a:lumMod val="75000"/>
                      </a:schemeClr>
                    </a:solidFill>
                  </a:tcPr>
                </a:tc>
                <a:tc>
                  <a:txBody>
                    <a:bodyPr/>
                    <a:lstStyle/>
                    <a:p>
                      <a:pPr algn="ctr"/>
                      <a:r>
                        <a:rPr lang="en-US" sz="2000" dirty="0" smtClean="0"/>
                        <a:t>Heading</a:t>
                      </a:r>
                      <a:endParaRPr lang="en-US" sz="2000" dirty="0"/>
                    </a:p>
                  </a:txBody>
                  <a:tcPr marT="20004" marB="20004" anchor="ctr">
                    <a:solidFill>
                      <a:schemeClr val="accent1">
                        <a:lumMod val="75000"/>
                      </a:schemeClr>
                    </a:solidFill>
                  </a:tcPr>
                </a:tc>
                <a:tc>
                  <a:txBody>
                    <a:bodyPr/>
                    <a:lstStyle/>
                    <a:p>
                      <a:pPr algn="ctr"/>
                      <a:r>
                        <a:rPr lang="en-US" sz="2000" dirty="0" smtClean="0"/>
                        <a:t>Heading</a:t>
                      </a:r>
                      <a:endParaRPr lang="en-US" sz="2000" dirty="0"/>
                    </a:p>
                  </a:txBody>
                  <a:tcPr marT="20004" marB="20004" anchor="ctr">
                    <a:solidFill>
                      <a:schemeClr val="accent1">
                        <a:lumMod val="75000"/>
                      </a:schemeClr>
                    </a:solidFill>
                  </a:tcPr>
                </a:tc>
                <a:tc>
                  <a:txBody>
                    <a:bodyPr/>
                    <a:lstStyle/>
                    <a:p>
                      <a:pPr algn="ctr"/>
                      <a:r>
                        <a:rPr lang="en-US" sz="2000" dirty="0" smtClean="0"/>
                        <a:t>Heading</a:t>
                      </a:r>
                      <a:endParaRPr lang="en-US" sz="2000" dirty="0"/>
                    </a:p>
                  </a:txBody>
                  <a:tcPr marT="20004" marB="20004" anchor="ctr">
                    <a:solidFill>
                      <a:schemeClr val="accent1">
                        <a:lumMod val="75000"/>
                      </a:schemeClr>
                    </a:solidFill>
                  </a:tcPr>
                </a:tc>
              </a:tr>
              <a:tr h="568609">
                <a:tc>
                  <a:txBody>
                    <a:bodyPr/>
                    <a:lstStyle/>
                    <a:p>
                      <a:r>
                        <a:rPr lang="en-US" sz="2000" dirty="0" smtClean="0"/>
                        <a:t>Item</a:t>
                      </a:r>
                      <a:endParaRPr lang="en-US" sz="2000" dirty="0"/>
                    </a:p>
                  </a:txBody>
                  <a:tcPr marT="20004" marB="20004" anchor="ctr"/>
                </a:tc>
                <a:tc>
                  <a:txBody>
                    <a:bodyPr/>
                    <a:lstStyle/>
                    <a:p>
                      <a:pPr algn="ctr"/>
                      <a:r>
                        <a:rPr lang="en-US" sz="2000" dirty="0" smtClean="0"/>
                        <a:t>800</a:t>
                      </a:r>
                      <a:endParaRPr lang="en-US" sz="2000" dirty="0"/>
                    </a:p>
                  </a:txBody>
                  <a:tcPr marT="20004" marB="20004" anchor="ctr"/>
                </a:tc>
                <a:tc>
                  <a:txBody>
                    <a:bodyPr/>
                    <a:lstStyle/>
                    <a:p>
                      <a:pPr algn="ctr"/>
                      <a:r>
                        <a:rPr lang="en-US" sz="2000" dirty="0" smtClean="0"/>
                        <a:t>790</a:t>
                      </a:r>
                      <a:endParaRPr lang="en-US" sz="2000" dirty="0"/>
                    </a:p>
                  </a:txBody>
                  <a:tcPr marT="20004" marB="20004" anchor="ctr"/>
                </a:tc>
                <a:tc>
                  <a:txBody>
                    <a:bodyPr/>
                    <a:lstStyle/>
                    <a:p>
                      <a:pPr algn="ctr"/>
                      <a:r>
                        <a:rPr lang="en-US" sz="2000" dirty="0" smtClean="0"/>
                        <a:t>4001</a:t>
                      </a:r>
                      <a:endParaRPr lang="en-US" sz="2000" dirty="0"/>
                    </a:p>
                  </a:txBody>
                  <a:tcPr marT="20004" marB="20004" anchor="ctr"/>
                </a:tc>
              </a:tr>
              <a:tr h="568609">
                <a:tc>
                  <a:txBody>
                    <a:bodyPr/>
                    <a:lstStyle/>
                    <a:p>
                      <a:r>
                        <a:rPr lang="en-US" sz="2000" dirty="0" smtClean="0"/>
                        <a:t>Item</a:t>
                      </a:r>
                      <a:endParaRPr lang="en-US" sz="2000" dirty="0"/>
                    </a:p>
                  </a:txBody>
                  <a:tcPr marT="20004" marB="20004" anchor="ctr"/>
                </a:tc>
                <a:tc>
                  <a:txBody>
                    <a:bodyPr/>
                    <a:lstStyle/>
                    <a:p>
                      <a:pPr algn="ctr"/>
                      <a:r>
                        <a:rPr lang="en-US" sz="2000" dirty="0" smtClean="0"/>
                        <a:t>356</a:t>
                      </a:r>
                    </a:p>
                  </a:txBody>
                  <a:tcPr marT="20004" marB="20004" anchor="ctr"/>
                </a:tc>
                <a:tc>
                  <a:txBody>
                    <a:bodyPr/>
                    <a:lstStyle/>
                    <a:p>
                      <a:pPr algn="ctr"/>
                      <a:r>
                        <a:rPr lang="en-US" sz="2000" dirty="0" smtClean="0"/>
                        <a:t>856</a:t>
                      </a:r>
                      <a:endParaRPr lang="en-US" sz="2000" dirty="0"/>
                    </a:p>
                  </a:txBody>
                  <a:tcPr marT="20004" marB="20004" anchor="ctr"/>
                </a:tc>
                <a:tc>
                  <a:txBody>
                    <a:bodyPr/>
                    <a:lstStyle/>
                    <a:p>
                      <a:pPr algn="ctr"/>
                      <a:r>
                        <a:rPr lang="en-US" sz="2000" dirty="0" smtClean="0"/>
                        <a:t>290</a:t>
                      </a:r>
                      <a:endParaRPr lang="en-US" sz="2000" dirty="0"/>
                    </a:p>
                  </a:txBody>
                  <a:tcPr marT="20004" marB="20004" anchor="ctr"/>
                </a:tc>
              </a:tr>
              <a:tr h="568609">
                <a:tc>
                  <a:txBody>
                    <a:bodyPr/>
                    <a:lstStyle/>
                    <a:p>
                      <a:r>
                        <a:rPr lang="en-US" sz="2000" dirty="0" smtClean="0"/>
                        <a:t>Item</a:t>
                      </a:r>
                      <a:endParaRPr lang="en-US" sz="2000" dirty="0"/>
                    </a:p>
                  </a:txBody>
                  <a:tcPr marT="20004" marB="20004" anchor="ctr"/>
                </a:tc>
                <a:tc>
                  <a:txBody>
                    <a:bodyPr/>
                    <a:lstStyle/>
                    <a:p>
                      <a:pPr algn="ctr"/>
                      <a:r>
                        <a:rPr lang="en-US" sz="2000" dirty="0" smtClean="0"/>
                        <a:t>228</a:t>
                      </a:r>
                      <a:endParaRPr lang="en-US" sz="2000" dirty="0"/>
                    </a:p>
                  </a:txBody>
                  <a:tcPr marT="20004" marB="20004" anchor="ctr"/>
                </a:tc>
                <a:tc>
                  <a:txBody>
                    <a:bodyPr/>
                    <a:lstStyle/>
                    <a:p>
                      <a:pPr algn="ctr"/>
                      <a:r>
                        <a:rPr lang="en-US" sz="2000" dirty="0" smtClean="0"/>
                        <a:t>134</a:t>
                      </a:r>
                      <a:endParaRPr lang="en-US" sz="2000" dirty="0"/>
                    </a:p>
                  </a:txBody>
                  <a:tcPr marT="20004" marB="20004" anchor="ctr"/>
                </a:tc>
                <a:tc>
                  <a:txBody>
                    <a:bodyPr/>
                    <a:lstStyle/>
                    <a:p>
                      <a:pPr algn="ctr"/>
                      <a:r>
                        <a:rPr lang="en-US" sz="2000" dirty="0" smtClean="0"/>
                        <a:t>238</a:t>
                      </a:r>
                      <a:endParaRPr lang="en-US" sz="2000" dirty="0"/>
                    </a:p>
                  </a:txBody>
                  <a:tcPr marT="20004" marB="20004" anchor="ctr"/>
                </a:tc>
              </a:tr>
              <a:tr h="568609">
                <a:tc>
                  <a:txBody>
                    <a:bodyPr/>
                    <a:lstStyle/>
                    <a:p>
                      <a:r>
                        <a:rPr lang="en-US" sz="2000" dirty="0" smtClean="0"/>
                        <a:t>Item</a:t>
                      </a:r>
                      <a:endParaRPr lang="en-US" sz="2000" dirty="0"/>
                    </a:p>
                  </a:txBody>
                  <a:tcPr marT="20004" marB="20004" anchor="ctr"/>
                </a:tc>
                <a:tc>
                  <a:txBody>
                    <a:bodyPr/>
                    <a:lstStyle/>
                    <a:p>
                      <a:pPr algn="ctr"/>
                      <a:r>
                        <a:rPr lang="en-US" sz="2000" dirty="0" smtClean="0"/>
                        <a:t>954</a:t>
                      </a:r>
                      <a:endParaRPr lang="en-US" sz="2000" dirty="0"/>
                    </a:p>
                  </a:txBody>
                  <a:tcPr marT="20004" marB="20004" anchor="ctr"/>
                </a:tc>
                <a:tc>
                  <a:txBody>
                    <a:bodyPr/>
                    <a:lstStyle/>
                    <a:p>
                      <a:pPr algn="ctr"/>
                      <a:r>
                        <a:rPr lang="en-US" sz="2000" dirty="0" smtClean="0"/>
                        <a:t>875</a:t>
                      </a:r>
                      <a:endParaRPr lang="en-US" sz="2000" dirty="0"/>
                    </a:p>
                  </a:txBody>
                  <a:tcPr marT="20004" marB="20004" anchor="ctr"/>
                </a:tc>
                <a:tc>
                  <a:txBody>
                    <a:bodyPr/>
                    <a:lstStyle/>
                    <a:p>
                      <a:pPr algn="ctr"/>
                      <a:r>
                        <a:rPr lang="en-US" sz="2000" dirty="0" smtClean="0"/>
                        <a:t>976</a:t>
                      </a:r>
                      <a:endParaRPr lang="en-US" sz="2000" dirty="0"/>
                    </a:p>
                  </a:txBody>
                  <a:tcPr marT="20004" marB="20004" anchor="ctr"/>
                </a:tc>
              </a:tr>
              <a:tr h="568609">
                <a:tc>
                  <a:txBody>
                    <a:bodyPr/>
                    <a:lstStyle/>
                    <a:p>
                      <a:r>
                        <a:rPr lang="en-US" sz="2000" dirty="0" smtClean="0"/>
                        <a:t>Item</a:t>
                      </a:r>
                      <a:endParaRPr lang="en-US" sz="2000" dirty="0"/>
                    </a:p>
                  </a:txBody>
                  <a:tcPr marT="20004" marB="20004" anchor="ctr"/>
                </a:tc>
                <a:tc>
                  <a:txBody>
                    <a:bodyPr/>
                    <a:lstStyle/>
                    <a:p>
                      <a:pPr algn="ctr"/>
                      <a:r>
                        <a:rPr lang="en-US" sz="2000" dirty="0" smtClean="0"/>
                        <a:t>324</a:t>
                      </a:r>
                      <a:endParaRPr lang="en-US" sz="2000" dirty="0"/>
                    </a:p>
                  </a:txBody>
                  <a:tcPr marT="20004" marB="20004" anchor="ctr"/>
                </a:tc>
                <a:tc>
                  <a:txBody>
                    <a:bodyPr/>
                    <a:lstStyle/>
                    <a:p>
                      <a:pPr algn="ctr"/>
                      <a:r>
                        <a:rPr lang="en-US" sz="2000" dirty="0" smtClean="0"/>
                        <a:t>325</a:t>
                      </a:r>
                      <a:endParaRPr lang="en-US" sz="2000" dirty="0"/>
                    </a:p>
                  </a:txBody>
                  <a:tcPr marT="20004" marB="20004" anchor="ctr"/>
                </a:tc>
                <a:tc>
                  <a:txBody>
                    <a:bodyPr/>
                    <a:lstStyle/>
                    <a:p>
                      <a:pPr algn="ctr"/>
                      <a:r>
                        <a:rPr lang="en-US" sz="2000" dirty="0" smtClean="0"/>
                        <a:t>301</a:t>
                      </a:r>
                      <a:endParaRPr lang="en-US" sz="2000" dirty="0"/>
                    </a:p>
                  </a:txBody>
                  <a:tcPr marT="20004" marB="20004" anchor="ctr"/>
                </a:tc>
              </a:tr>
              <a:tr h="568609">
                <a:tc>
                  <a:txBody>
                    <a:bodyPr/>
                    <a:lstStyle/>
                    <a:p>
                      <a:r>
                        <a:rPr lang="en-US" sz="2000" dirty="0" smtClean="0"/>
                        <a:t>Item</a:t>
                      </a:r>
                      <a:endParaRPr lang="en-US" sz="2000" dirty="0"/>
                    </a:p>
                  </a:txBody>
                  <a:tcPr marT="20004" marB="20004" anchor="ctr"/>
                </a:tc>
                <a:tc>
                  <a:txBody>
                    <a:bodyPr/>
                    <a:lstStyle/>
                    <a:p>
                      <a:pPr algn="ctr"/>
                      <a:r>
                        <a:rPr lang="en-US" sz="2000" dirty="0" smtClean="0"/>
                        <a:t>199</a:t>
                      </a:r>
                      <a:endParaRPr lang="en-US" sz="2000" dirty="0"/>
                    </a:p>
                  </a:txBody>
                  <a:tcPr marT="20004" marB="20004" anchor="ctr"/>
                </a:tc>
                <a:tc>
                  <a:txBody>
                    <a:bodyPr/>
                    <a:lstStyle/>
                    <a:p>
                      <a:pPr algn="ctr"/>
                      <a:r>
                        <a:rPr lang="en-US" sz="2000" dirty="0" smtClean="0"/>
                        <a:t>137</a:t>
                      </a:r>
                      <a:endParaRPr lang="en-US" sz="2000" dirty="0"/>
                    </a:p>
                  </a:txBody>
                  <a:tcPr marT="20004" marB="20004" anchor="ctr"/>
                </a:tc>
                <a:tc>
                  <a:txBody>
                    <a:bodyPr/>
                    <a:lstStyle/>
                    <a:p>
                      <a:pPr algn="ctr"/>
                      <a:r>
                        <a:rPr lang="en-US" sz="2000" dirty="0" smtClean="0"/>
                        <a:t>186</a:t>
                      </a:r>
                      <a:endParaRPr lang="en-US" sz="2000" dirty="0"/>
                    </a:p>
                  </a:txBody>
                  <a:tcPr marT="20004" marB="20004"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053389" y="8667753"/>
                <a:ext cx="7307885" cy="7362913"/>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mn-lt"/>
                  </a:rPr>
                  <a:t>Genigraphics®</a:t>
                </a:r>
                <a:r>
                  <a:rPr lang="en-US" sz="2000" dirty="0">
                    <a:latin typeface="+mn-lt"/>
                  </a:rPr>
                  <a:t> has provided this template to assist in preparation of a medical or scientific research poster. The dimensions are set to 21” high by </a:t>
                </a:r>
                <a:r>
                  <a:rPr lang="en-US" sz="2000" dirty="0" smtClean="0">
                    <a:latin typeface="+mn-lt"/>
                  </a:rPr>
                  <a:t>36” </a:t>
                </a:r>
                <a:r>
                  <a:rPr lang="en-US" sz="2000" dirty="0">
                    <a:latin typeface="+mn-lt"/>
                  </a:rPr>
                  <a:t>wide (half scale) for printing at 200% to produce a 42” high by </a:t>
                </a:r>
                <a:r>
                  <a:rPr lang="en-US" sz="2000" dirty="0" smtClean="0">
                    <a:latin typeface="+mn-lt"/>
                  </a:rPr>
                  <a:t>72” </a:t>
                </a:r>
                <a:r>
                  <a:rPr lang="en-US" sz="2000" dirty="0">
                    <a:latin typeface="+mn-lt"/>
                  </a:rPr>
                  <a:t>wide poster. Prints can be scaled up or down in size to any dimension with a </a:t>
                </a:r>
                <a:r>
                  <a:rPr lang="en-US" sz="2000" dirty="0" smtClean="0">
                    <a:latin typeface="+mn-lt"/>
                  </a:rPr>
                  <a:t>7:12 </a:t>
                </a:r>
                <a:r>
                  <a:rPr lang="en-US" sz="2000" dirty="0">
                    <a:latin typeface="+mn-lt"/>
                  </a:rPr>
                  <a:t>aspect ratio. </a:t>
                </a:r>
                <a:r>
                  <a:rPr lang="en-US" sz="2000" dirty="0" smtClean="0">
                    <a:latin typeface="+mn-lt"/>
                  </a:rPr>
                  <a:t> </a:t>
                </a:r>
                <a:r>
                  <a:rPr lang="en-US" sz="2000" b="1" dirty="0" smtClean="0">
                    <a:latin typeface="+mn-lt"/>
                  </a:rPr>
                  <a:t>The most critical factor is that your template and poster dimensions must be proportional:</a:t>
                </a:r>
              </a:p>
              <a:p>
                <a:pPr eaLnBrk="1" hangingPunct="1"/>
                <a:endParaRPr lang="en-US" sz="2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000" b="1" i="1">
                              <a:latin typeface="Cambria Math"/>
                            </a:rPr>
                          </m:ctrlPr>
                        </m:boxPr>
                        <m:e>
                          <m:f>
                            <m:fPr>
                              <m:ctrlPr>
                                <a:rPr lang="en-US" sz="2000" b="1" i="1">
                                  <a:latin typeface="Cambria Math"/>
                                </a:rPr>
                              </m:ctrlPr>
                            </m:fPr>
                            <m:num>
                              <m:r>
                                <a:rPr lang="en-US" sz="2000" b="1" i="1">
                                  <a:latin typeface="Cambria Math"/>
                                </a:rPr>
                                <m:t>𝒕𝒆𝒎𝒑𝒍𝒂𝒕𝒆</m:t>
                              </m:r>
                              <m:r>
                                <a:rPr lang="en-US" sz="2000" b="1" i="1">
                                  <a:latin typeface="Cambria Math"/>
                                </a:rPr>
                                <m:t> </m:t>
                              </m:r>
                              <m:r>
                                <a:rPr lang="en-US" sz="2000" b="1" i="1">
                                  <a:latin typeface="Cambria Math"/>
                                </a:rPr>
                                <m:t>𝒉𝒆𝒊𝒈𝒉𝒕</m:t>
                              </m:r>
                            </m:num>
                            <m:den>
                              <m:r>
                                <a:rPr lang="en-US" sz="2000" b="1" i="1">
                                  <a:latin typeface="Cambria Math"/>
                                </a:rPr>
                                <m:t>𝒕𝒆𝒎𝒑𝒍𝒂𝒕𝒆</m:t>
                              </m:r>
                              <m:r>
                                <a:rPr lang="en-US" sz="2000" b="1" i="1">
                                  <a:latin typeface="Cambria Math"/>
                                </a:rPr>
                                <m:t> </m:t>
                              </m:r>
                              <m:r>
                                <a:rPr lang="en-US" sz="2000" b="1" i="1">
                                  <a:latin typeface="Cambria Math"/>
                                </a:rPr>
                                <m:t>𝒘𝒊𝒅𝒕𝒉</m:t>
                              </m:r>
                            </m:den>
                          </m:f>
                        </m:e>
                      </m:box>
                      <m:r>
                        <a:rPr lang="en-US" sz="2000" b="1" i="1">
                          <a:latin typeface="Cambria Math"/>
                        </a:rPr>
                        <m:t> = </m:t>
                      </m:r>
                      <m:box>
                        <m:boxPr>
                          <m:ctrlPr>
                            <a:rPr lang="en-US" sz="2000" b="1" i="1">
                              <a:latin typeface="Cambria Math"/>
                            </a:rPr>
                          </m:ctrlPr>
                        </m:boxPr>
                        <m:e>
                          <m:f>
                            <m:fPr>
                              <m:ctrlPr>
                                <a:rPr lang="en-US" sz="2000" b="1" i="1">
                                  <a:latin typeface="Cambria Math"/>
                                </a:rPr>
                              </m:ctrlPr>
                            </m:fPr>
                            <m:num>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𝒉𝒆𝒊𝒈𝒉𝒕</m:t>
                              </m:r>
                            </m:num>
                            <m:den>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𝒘𝒊𝒅𝒕𝒉</m:t>
                              </m:r>
                            </m:den>
                          </m:f>
                        </m:e>
                      </m:box>
                    </m:oMath>
                  </m:oMathPara>
                </a14:m>
                <a:endParaRPr lang="en-US" sz="2000" b="1" dirty="0">
                  <a:latin typeface="+mn-lt"/>
                </a:endParaRPr>
              </a:p>
              <a:p>
                <a:pPr eaLnBrk="1" hangingPunct="1"/>
                <a:endParaRPr lang="en-US" sz="2000" dirty="0">
                  <a:latin typeface="+mn-lt"/>
                </a:endParaRPr>
              </a:p>
              <a:p>
                <a:pPr eaLnBrk="1" hangingPunct="1"/>
                <a:r>
                  <a:rPr lang="en-US" sz="2000" dirty="0">
                    <a:latin typeface="+mn-lt"/>
                  </a:rPr>
                  <a:t>Order your poster from Genigraphics and we will perform a free design review and advise you if we see anything that may be a concern for printing. We’ll even help tidy things up.</a:t>
                </a:r>
              </a:p>
              <a:p>
                <a:pPr eaLnBrk="1" hangingPunct="1"/>
                <a:endParaRPr lang="en-US" sz="2000" dirty="0">
                  <a:latin typeface="+mn-lt"/>
                </a:endParaRPr>
              </a:p>
              <a:p>
                <a:pPr eaLnBrk="1" hangingPunct="1"/>
                <a:r>
                  <a:rPr lang="en-US" sz="2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053389" y="8667753"/>
                <a:ext cx="7307885" cy="7362913"/>
              </a:xfrm>
              <a:prstGeom prst="rect">
                <a:avLst/>
              </a:prstGeom>
              <a:blipFill rotWithShape="1">
                <a:blip r:embed="rId2"/>
                <a:stretch>
                  <a:fillRect l="-250" r="-416"/>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6722547" y="2800350"/>
            <a:ext cx="7307885" cy="40005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46518" tIns="23260" rIns="46518" bIns="23260" rtlCol="0" anchor="ctr"/>
          <a:lstStyle/>
          <a:p>
            <a:pPr algn="ctr"/>
            <a:r>
              <a:rPr lang="en-US" sz="28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003447" y="8267700"/>
            <a:ext cx="3291840" cy="2144268"/>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2618720" y="8267723"/>
            <a:ext cx="3291840" cy="2144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8970795" y="10502315"/>
            <a:ext cx="2567379" cy="293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6518" tIns="23260" rIns="46518" bIns="2326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600" b="1" dirty="0">
                <a:latin typeface="Calibri" pitchFamily="34" charset="0"/>
              </a:rPr>
              <a:t>Figure 1.</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sp>
        <p:nvSpPr>
          <p:cNvPr id="52" name="Text Box 181"/>
          <p:cNvSpPr txBox="1">
            <a:spLocks noChangeArrowheads="1"/>
          </p:cNvSpPr>
          <p:nvPr/>
        </p:nvSpPr>
        <p:spPr bwMode="auto">
          <a:xfrm>
            <a:off x="12586067" y="10502315"/>
            <a:ext cx="2567379" cy="293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6518" tIns="23260" rIns="46518" bIns="2326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600" b="1" dirty="0">
                <a:latin typeface="Calibri" pitchFamily="34" charset="0"/>
              </a:rPr>
              <a:t>Figure 2.</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sp>
        <p:nvSpPr>
          <p:cNvPr id="53" name="Text Box 180"/>
          <p:cNvSpPr txBox="1">
            <a:spLocks noChangeArrowheads="1"/>
          </p:cNvSpPr>
          <p:nvPr/>
        </p:nvSpPr>
        <p:spPr bwMode="auto">
          <a:xfrm>
            <a:off x="9055284" y="11788141"/>
            <a:ext cx="2490050" cy="293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6518" tIns="23260" rIns="46518" bIns="2326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600" b="1" dirty="0">
                <a:latin typeface="Calibri" pitchFamily="34" charset="0"/>
              </a:rPr>
              <a:t>Table 1.</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2520243701"/>
              </p:ext>
            </p:extLst>
          </p:nvPr>
        </p:nvGraphicFramePr>
        <p:xfrm>
          <a:off x="16710356" y="8353670"/>
          <a:ext cx="7320077" cy="3623992"/>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16898112" y="12065733"/>
            <a:ext cx="2505567" cy="293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6518" tIns="23260" rIns="46518" bIns="2326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600" b="1" dirty="0">
                <a:latin typeface="Calibri" pitchFamily="34" charset="0"/>
              </a:rPr>
              <a:t>Chart 1.</a:t>
            </a:r>
            <a:r>
              <a:rPr lang="en-US" sz="1600" dirty="0">
                <a:latin typeface="Calibri" pitchFamily="34" charset="0"/>
              </a:rPr>
              <a:t> Label in </a:t>
            </a:r>
            <a:r>
              <a:rPr lang="en-US" sz="1600" dirty="0" smtClean="0">
                <a:latin typeface="Calibri" pitchFamily="34" charset="0"/>
              </a:rPr>
              <a:t>16pt </a:t>
            </a:r>
            <a:r>
              <a:rPr lang="en-US" sz="1600" dirty="0">
                <a:latin typeface="Calibri" pitchFamily="34" charset="0"/>
              </a:rPr>
              <a:t>Calibri.</a:t>
            </a:r>
          </a:p>
        </p:txBody>
      </p:sp>
      <p:sp>
        <p:nvSpPr>
          <p:cNvPr id="30" name="Text Box 194"/>
          <p:cNvSpPr txBox="1">
            <a:spLocks noChangeArrowheads="1"/>
          </p:cNvSpPr>
          <p:nvPr/>
        </p:nvSpPr>
        <p:spPr bwMode="auto">
          <a:xfrm>
            <a:off x="16746931" y="12910913"/>
            <a:ext cx="7307885" cy="3340915"/>
          </a:xfrm>
          <a:prstGeom prst="rect">
            <a:avLst/>
          </a:prstGeom>
          <a:solidFill>
            <a:schemeClr val="bg1"/>
          </a:solidFill>
          <a:ln w="12700">
            <a:solidFill>
              <a:schemeClr val="accent1">
                <a:lumMod val="75000"/>
              </a:schemeClr>
            </a:solidFill>
          </a:ln>
          <a:effectLst/>
        </p:spPr>
        <p:txBody>
          <a:bodyPr lIns="130302" tIns="130302" rIns="130302" bIns="130302">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more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(remember, this file is at half scale) and is easily read up to 6 feet away on a 42x72poster.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1" name="Rectangle 265"/>
          <p:cNvSpPr>
            <a:spLocks noChangeAspect="1" noChangeArrowheads="1"/>
          </p:cNvSpPr>
          <p:nvPr/>
        </p:nvSpPr>
        <p:spPr bwMode="auto">
          <a:xfrm>
            <a:off x="548640" y="548640"/>
            <a:ext cx="1828800" cy="137268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400" b="1" dirty="0">
                <a:latin typeface="Calibri" pitchFamily="34" charset="0"/>
              </a:rPr>
              <a:t>REPLACE THIS BOX WITH YOUR ORGANIZATION’S</a:t>
            </a:r>
          </a:p>
          <a:p>
            <a:pPr algn="ctr" defTabSz="4022725"/>
            <a:r>
              <a:rPr lang="en-US" sz="1400" b="1" dirty="0">
                <a:latin typeface="Calibri" pitchFamily="34" charset="0"/>
              </a:rPr>
              <a:t>HIGH RESOLUTION LOGO</a:t>
            </a:r>
          </a:p>
        </p:txBody>
      </p:sp>
      <p:sp>
        <p:nvSpPr>
          <p:cNvPr id="38" name="Rectangle 265"/>
          <p:cNvSpPr>
            <a:spLocks noChangeAspect="1" noChangeArrowheads="1"/>
          </p:cNvSpPr>
          <p:nvPr/>
        </p:nvSpPr>
        <p:spPr bwMode="auto">
          <a:xfrm>
            <a:off x="30540960" y="548640"/>
            <a:ext cx="1828800" cy="137268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400" b="1" dirty="0">
                <a:latin typeface="Calibri" pitchFamily="34" charset="0"/>
              </a:rPr>
              <a:t>REPLACE THIS BOX WITH YOUR ORGANIZATION’S</a:t>
            </a:r>
          </a:p>
          <a:p>
            <a:pPr algn="ctr" defTabSz="4022725"/>
            <a:r>
              <a:rPr lang="en-US" sz="14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2782</TotalTime>
  <Words>1302</Words>
  <Application>Microsoft Office PowerPoint</Application>
  <PresentationFormat>Custom</PresentationFormat>
  <Paragraphs>110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42x72</dc:title>
  <dc:creator>Jay Larson</dc:creator>
  <dc:description>Quality poster printing
www.genigraphics.com
1-800-790-4001</dc:description>
  <cp:lastModifiedBy>Jay Larson</cp:lastModifiedBy>
  <cp:revision>100</cp:revision>
  <cp:lastPrinted>2013-02-12T02:21:55Z</cp:lastPrinted>
  <dcterms:created xsi:type="dcterms:W3CDTF">2013-02-10T21:14:48Z</dcterms:created>
  <dcterms:modified xsi:type="dcterms:W3CDTF">2015-09-10T21:59:59Z</dcterms:modified>
</cp:coreProperties>
</file>