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51206400" cy="38404800"/>
  <p:notesSz cx="7004050" cy="9290050"/>
  <p:defaultTextStyle>
    <a:defPPr>
      <a:defRPr lang="en-US"/>
    </a:defPPr>
    <a:lvl1pPr marL="0" algn="l" defTabSz="3839606" rtl="0" eaLnBrk="1" latinLnBrk="0" hangingPunct="1">
      <a:defRPr sz="7500" kern="1200">
        <a:solidFill>
          <a:schemeClr val="tx1"/>
        </a:solidFill>
        <a:latin typeface="+mn-lt"/>
        <a:ea typeface="+mn-ea"/>
        <a:cs typeface="+mn-cs"/>
      </a:defRPr>
    </a:lvl1pPr>
    <a:lvl2pPr marL="1919804" algn="l" defTabSz="3839606" rtl="0" eaLnBrk="1" latinLnBrk="0" hangingPunct="1">
      <a:defRPr sz="7500" kern="1200">
        <a:solidFill>
          <a:schemeClr val="tx1"/>
        </a:solidFill>
        <a:latin typeface="+mn-lt"/>
        <a:ea typeface="+mn-ea"/>
        <a:cs typeface="+mn-cs"/>
      </a:defRPr>
    </a:lvl2pPr>
    <a:lvl3pPr marL="3839606" algn="l" defTabSz="3839606" rtl="0" eaLnBrk="1" latinLnBrk="0" hangingPunct="1">
      <a:defRPr sz="7500" kern="1200">
        <a:solidFill>
          <a:schemeClr val="tx1"/>
        </a:solidFill>
        <a:latin typeface="+mn-lt"/>
        <a:ea typeface="+mn-ea"/>
        <a:cs typeface="+mn-cs"/>
      </a:defRPr>
    </a:lvl3pPr>
    <a:lvl4pPr marL="5759410" algn="l" defTabSz="3839606" rtl="0" eaLnBrk="1" latinLnBrk="0" hangingPunct="1">
      <a:defRPr sz="7500" kern="1200">
        <a:solidFill>
          <a:schemeClr val="tx1"/>
        </a:solidFill>
        <a:latin typeface="+mn-lt"/>
        <a:ea typeface="+mn-ea"/>
        <a:cs typeface="+mn-cs"/>
      </a:defRPr>
    </a:lvl4pPr>
    <a:lvl5pPr marL="7679213" algn="l" defTabSz="3839606" rtl="0" eaLnBrk="1" latinLnBrk="0" hangingPunct="1">
      <a:defRPr sz="7500" kern="1200">
        <a:solidFill>
          <a:schemeClr val="tx1"/>
        </a:solidFill>
        <a:latin typeface="+mn-lt"/>
        <a:ea typeface="+mn-ea"/>
        <a:cs typeface="+mn-cs"/>
      </a:defRPr>
    </a:lvl5pPr>
    <a:lvl6pPr marL="9599016" algn="l" defTabSz="3839606" rtl="0" eaLnBrk="1" latinLnBrk="0" hangingPunct="1">
      <a:defRPr sz="7500" kern="1200">
        <a:solidFill>
          <a:schemeClr val="tx1"/>
        </a:solidFill>
        <a:latin typeface="+mn-lt"/>
        <a:ea typeface="+mn-ea"/>
        <a:cs typeface="+mn-cs"/>
      </a:defRPr>
    </a:lvl6pPr>
    <a:lvl7pPr marL="11518818" algn="l" defTabSz="3839606" rtl="0" eaLnBrk="1" latinLnBrk="0" hangingPunct="1">
      <a:defRPr sz="7500" kern="1200">
        <a:solidFill>
          <a:schemeClr val="tx1"/>
        </a:solidFill>
        <a:latin typeface="+mn-lt"/>
        <a:ea typeface="+mn-ea"/>
        <a:cs typeface="+mn-cs"/>
      </a:defRPr>
    </a:lvl7pPr>
    <a:lvl8pPr marL="13438623" algn="l" defTabSz="3839606" rtl="0" eaLnBrk="1" latinLnBrk="0" hangingPunct="1">
      <a:defRPr sz="7500" kern="1200">
        <a:solidFill>
          <a:schemeClr val="tx1"/>
        </a:solidFill>
        <a:latin typeface="+mn-lt"/>
        <a:ea typeface="+mn-ea"/>
        <a:cs typeface="+mn-cs"/>
      </a:defRPr>
    </a:lvl8pPr>
    <a:lvl9pPr marL="15358427" algn="l" defTabSz="3839606" rtl="0" eaLnBrk="1" latinLnBrk="0" hangingPunct="1">
      <a:defRPr sz="7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6" d="100"/>
          <a:sy n="16" d="100"/>
        </p:scale>
        <p:origin x="-2250" y="-192"/>
      </p:cViewPr>
      <p:guideLst>
        <p:guide orient="horz" pos="12096"/>
        <p:guide pos="1612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0644480"/>
        <c:axId val="90646016"/>
      </c:barChart>
      <c:catAx>
        <c:axId val="90644480"/>
        <c:scaling>
          <c:orientation val="minMax"/>
        </c:scaling>
        <c:delete val="0"/>
        <c:axPos val="b"/>
        <c:majorTickMark val="out"/>
        <c:minorTickMark val="none"/>
        <c:tickLblPos val="nextTo"/>
        <c:crossAx val="90646016"/>
        <c:crosses val="autoZero"/>
        <c:auto val="1"/>
        <c:lblAlgn val="ctr"/>
        <c:lblOffset val="100"/>
        <c:noMultiLvlLbl val="0"/>
      </c:catAx>
      <c:valAx>
        <c:axId val="90646016"/>
        <c:scaling>
          <c:orientation val="minMax"/>
        </c:scaling>
        <c:delete val="0"/>
        <c:axPos val="l"/>
        <c:majorGridlines/>
        <c:numFmt formatCode="General" sourceLinked="1"/>
        <c:majorTickMark val="out"/>
        <c:minorTickMark val="none"/>
        <c:tickLblPos val="nextTo"/>
        <c:crossAx val="9064448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50352960" y="0"/>
            <a:ext cx="85344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endParaRPr lang="en-US" dirty="0"/>
          </a:p>
        </p:txBody>
      </p:sp>
      <p:sp>
        <p:nvSpPr>
          <p:cNvPr id="16" name="Rectangle 15"/>
          <p:cNvSpPr/>
          <p:nvPr userDrawn="1"/>
        </p:nvSpPr>
        <p:spPr>
          <a:xfrm>
            <a:off x="-4" y="0"/>
            <a:ext cx="853440" cy="384048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endParaRPr lang="en-US" dirty="0"/>
          </a:p>
        </p:txBody>
      </p:sp>
      <p:sp>
        <p:nvSpPr>
          <p:cNvPr id="17" name="Rectangle 16"/>
          <p:cNvSpPr/>
          <p:nvPr userDrawn="1"/>
        </p:nvSpPr>
        <p:spPr>
          <a:xfrm>
            <a:off x="0" y="0"/>
            <a:ext cx="51206400" cy="4800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endParaRPr lang="en-US" dirty="0"/>
          </a:p>
        </p:txBody>
      </p:sp>
      <p:sp>
        <p:nvSpPr>
          <p:cNvPr id="18" name="Rectangle 17"/>
          <p:cNvSpPr/>
          <p:nvPr userDrawn="1"/>
        </p:nvSpPr>
        <p:spPr>
          <a:xfrm>
            <a:off x="0" y="33604200"/>
            <a:ext cx="51206400" cy="48006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endParaRPr lang="en-US" dirty="0"/>
          </a:p>
        </p:txBody>
      </p:sp>
      <p:sp>
        <p:nvSpPr>
          <p:cNvPr id="11" name="Instructions"/>
          <p:cNvSpPr/>
          <p:nvPr userDrawn="1"/>
        </p:nvSpPr>
        <p:spPr>
          <a:xfrm>
            <a:off x="-12268200" y="0"/>
            <a:ext cx="11201400" cy="384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99980" tIns="199980" rIns="199980" bIns="19998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Poster Print Size:</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This poster template is 42” high by 56” wide. It can be used to print any poster with a 3:4 aspect ratio.</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Placeholders</a:t>
            </a:r>
            <a:r>
              <a:rPr sz="8400" dirty="0" smtClean="0">
                <a:solidFill>
                  <a:srgbClr val="7F7F7F"/>
                </a:solidFill>
                <a:latin typeface="Calibri" pitchFamily="34" charset="0"/>
                <a:cs typeface="Calibri" panose="020F0502020204030204" pitchFamily="34" charset="0"/>
              </a:rPr>
              <a:t>:</a:t>
            </a:r>
            <a:endParaRPr sz="8400" dirty="0">
              <a:solidFill>
                <a:srgbClr val="7F7F7F"/>
              </a:solidFill>
              <a:latin typeface="Calibri" pitchFamily="34" charset="0"/>
              <a:cs typeface="Calibri" panose="020F0502020204030204" pitchFamily="34" charset="0"/>
            </a:endParaRPr>
          </a:p>
          <a:p>
            <a:pPr lvl="0">
              <a:spcBef>
                <a:spcPts val="0"/>
              </a:spcBef>
              <a:spcAft>
                <a:spcPts val="2100"/>
              </a:spcAft>
            </a:pPr>
            <a:r>
              <a:rPr sz="5700" dirty="0">
                <a:solidFill>
                  <a:srgbClr val="7F7F7F"/>
                </a:solidFill>
                <a:latin typeface="Calibri" pitchFamily="34" charset="0"/>
                <a:cs typeface="Calibri" panose="020F0502020204030204" pitchFamily="34" charset="0"/>
              </a:rPr>
              <a:t>The </a:t>
            </a:r>
            <a:r>
              <a:rPr lang="en-US" sz="5700" dirty="0" smtClean="0">
                <a:solidFill>
                  <a:srgbClr val="7F7F7F"/>
                </a:solidFill>
                <a:latin typeface="Calibri" pitchFamily="34" charset="0"/>
                <a:cs typeface="Calibri" panose="020F0502020204030204" pitchFamily="34" charset="0"/>
              </a:rPr>
              <a:t>various elements included</a:t>
            </a:r>
            <a:r>
              <a:rPr sz="5700" dirty="0" smtClean="0">
                <a:solidFill>
                  <a:srgbClr val="7F7F7F"/>
                </a:solidFill>
                <a:latin typeface="Calibri" pitchFamily="34" charset="0"/>
                <a:cs typeface="Calibri" panose="020F0502020204030204" pitchFamily="34" charset="0"/>
              </a:rPr>
              <a:t> </a:t>
            </a:r>
            <a:r>
              <a:rPr sz="5700" dirty="0">
                <a:solidFill>
                  <a:srgbClr val="7F7F7F"/>
                </a:solidFill>
                <a:latin typeface="Calibri" pitchFamily="34" charset="0"/>
                <a:cs typeface="Calibri" panose="020F0502020204030204" pitchFamily="34" charset="0"/>
              </a:rPr>
              <a:t>in this </a:t>
            </a:r>
            <a:r>
              <a:rPr lang="en-US" sz="5700" dirty="0" smtClean="0">
                <a:solidFill>
                  <a:srgbClr val="7F7F7F"/>
                </a:solidFill>
                <a:latin typeface="Calibri" pitchFamily="34" charset="0"/>
                <a:cs typeface="Calibri" panose="020F0502020204030204" pitchFamily="34" charset="0"/>
              </a:rPr>
              <a:t>poster are ones</a:t>
            </a:r>
            <a:r>
              <a:rPr lang="en-US" sz="5700" baseline="0" dirty="0" smtClean="0">
                <a:solidFill>
                  <a:srgbClr val="7F7F7F"/>
                </a:solidFill>
                <a:latin typeface="Calibri" pitchFamily="34" charset="0"/>
                <a:cs typeface="Calibri" panose="020F0502020204030204" pitchFamily="34" charset="0"/>
              </a:rPr>
              <a:t> we often see in medical, research, and scientific posters.</a:t>
            </a:r>
            <a:r>
              <a:rPr sz="5700" dirty="0" smtClean="0">
                <a:solidFill>
                  <a:srgbClr val="7F7F7F"/>
                </a:solidFill>
                <a:latin typeface="Calibri" pitchFamily="34" charset="0"/>
                <a:cs typeface="Calibri" panose="020F0502020204030204" pitchFamily="34" charset="0"/>
              </a:rPr>
              <a:t> </a:t>
            </a:r>
            <a:r>
              <a:rPr lang="en-US" sz="5700" dirty="0" smtClean="0">
                <a:solidFill>
                  <a:srgbClr val="7F7F7F"/>
                </a:solidFill>
                <a:latin typeface="Calibri" pitchFamily="34" charset="0"/>
                <a:cs typeface="Calibri" panose="020F0502020204030204" pitchFamily="34" charset="0"/>
              </a:rPr>
              <a:t>Feel</a:t>
            </a:r>
            <a:r>
              <a:rPr lang="en-US" sz="57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100"/>
              </a:spcAft>
            </a:pPr>
            <a:r>
              <a:rPr lang="en-US" sz="8400" dirty="0" smtClean="0">
                <a:solidFill>
                  <a:srgbClr val="7F7F7F"/>
                </a:solidFill>
                <a:latin typeface="Calibri" pitchFamily="34" charset="0"/>
                <a:cs typeface="Calibri" panose="020F0502020204030204" pitchFamily="34" charset="0"/>
              </a:rPr>
              <a:t>Image</a:t>
            </a:r>
            <a:r>
              <a:rPr lang="en-US" sz="8400" baseline="0" dirty="0" smtClean="0">
                <a:solidFill>
                  <a:srgbClr val="7F7F7F"/>
                </a:solidFill>
                <a:latin typeface="Calibri" pitchFamily="34" charset="0"/>
                <a:cs typeface="Calibri" panose="020F0502020204030204" pitchFamily="34" charset="0"/>
              </a:rPr>
              <a:t> Quality</a:t>
            </a:r>
            <a:r>
              <a:rPr lang="en-US" sz="8400" dirty="0" smtClean="0">
                <a:solidFill>
                  <a:srgbClr val="7F7F7F"/>
                </a:solidFill>
                <a:latin typeface="Calibri" pitchFamily="34" charset="0"/>
                <a:cs typeface="Calibri" panose="020F0502020204030204" pitchFamily="34" charset="0"/>
              </a:rPr>
              <a:t>:</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5700" b="1" dirty="0" smtClean="0">
                <a:solidFill>
                  <a:srgbClr val="7F7F7F"/>
                </a:solidFill>
                <a:latin typeface="Calibri" pitchFamily="34" charset="0"/>
                <a:cs typeface="Calibri" panose="020F0502020204030204" pitchFamily="34" charset="0"/>
              </a:rPr>
              <a:t>Insert, Picture</a:t>
            </a:r>
            <a:r>
              <a:rPr lang="en-US" sz="57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700" b="1" dirty="0" smtClean="0">
                <a:solidFill>
                  <a:srgbClr val="7F7F7F"/>
                </a:solidFill>
                <a:latin typeface="Calibri" pitchFamily="34" charset="0"/>
                <a:cs typeface="Calibri" panose="020F0502020204030204" pitchFamily="34" charset="0"/>
              </a:rPr>
              <a:t>150-200 pixels per inch in their final printed size</a:t>
            </a:r>
            <a:r>
              <a:rPr lang="en-US" sz="5700" dirty="0" smtClean="0">
                <a:solidFill>
                  <a:srgbClr val="7F7F7F"/>
                </a:solidFill>
                <a:latin typeface="Calibri" pitchFamily="34" charset="0"/>
                <a:cs typeface="Calibri" panose="020F0502020204030204" pitchFamily="34" charset="0"/>
              </a:rPr>
              <a:t>. For instance, a 1600 x 1200 pixel</a:t>
            </a:r>
            <a:r>
              <a:rPr lang="en-US" sz="5700" baseline="0" dirty="0" smtClean="0">
                <a:solidFill>
                  <a:srgbClr val="7F7F7F"/>
                </a:solidFill>
                <a:latin typeface="Calibri" pitchFamily="34" charset="0"/>
                <a:cs typeface="Calibri" panose="020F0502020204030204" pitchFamily="34" charset="0"/>
              </a:rPr>
              <a:t> photo will usually look fine up to </a:t>
            </a:r>
            <a:r>
              <a:rPr lang="en-US" sz="57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100"/>
              </a:spcAft>
            </a:pPr>
            <a:r>
              <a:rPr lang="en-US" sz="57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100"/>
              </a:spcAft>
            </a:pPr>
            <a:r>
              <a:rPr lang="en-US" sz="4200" dirty="0" smtClean="0">
                <a:solidFill>
                  <a:srgbClr val="7F7F7F"/>
                </a:solidFill>
                <a:latin typeface="Calibri" pitchFamily="34" charset="0"/>
                <a:cs typeface="Calibri" panose="020F0502020204030204" pitchFamily="34" charset="0"/>
              </a:rPr>
              <a:t/>
            </a:r>
            <a:br>
              <a:rPr lang="en-US" sz="4200" dirty="0" smtClean="0">
                <a:solidFill>
                  <a:srgbClr val="7F7F7F"/>
                </a:solidFill>
                <a:latin typeface="Calibri" pitchFamily="34" charset="0"/>
                <a:cs typeface="Calibri" panose="020F0502020204030204" pitchFamily="34" charset="0"/>
              </a:rPr>
            </a:br>
            <a:r>
              <a:rPr lang="en-US" sz="42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52273200" y="0"/>
            <a:ext cx="11201400" cy="384048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Change</a:t>
              </a:r>
              <a:r>
                <a:rPr lang="en-US" sz="8400" baseline="0" dirty="0" smtClean="0">
                  <a:solidFill>
                    <a:schemeClr val="bg1">
                      <a:lumMod val="50000"/>
                    </a:schemeClr>
                  </a:solidFill>
                  <a:latin typeface="Calibri" pitchFamily="34" charset="0"/>
                  <a:cs typeface="Calibri" panose="020F0502020204030204" pitchFamily="34" charset="0"/>
                </a:rPr>
                <a:t> Color Theme</a:t>
              </a:r>
              <a:r>
                <a:rPr lang="en-US" sz="8400" dirty="0" smtClean="0">
                  <a:solidFill>
                    <a:schemeClr val="bg1">
                      <a:lumMod val="50000"/>
                    </a:schemeClr>
                  </a:solidFill>
                  <a:latin typeface="Calibri" pitchFamily="34" charset="0"/>
                  <a:cs typeface="Calibri" panose="020F0502020204030204" pitchFamily="34" charset="0"/>
                </a:rPr>
                <a:t>:</a:t>
              </a:r>
              <a:endParaRPr sz="8400" dirty="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57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5700" b="1" baseline="0" dirty="0" smtClean="0">
                  <a:solidFill>
                    <a:schemeClr val="bg1">
                      <a:lumMod val="50000"/>
                    </a:schemeClr>
                  </a:solidFill>
                  <a:latin typeface="Calibri" pitchFamily="34" charset="0"/>
                  <a:cs typeface="Calibri" panose="020F0502020204030204" pitchFamily="34" charset="0"/>
                </a:rPr>
                <a:t>Design</a:t>
              </a:r>
              <a:r>
                <a:rPr lang="en-US" sz="5700" baseline="0" dirty="0" smtClean="0">
                  <a:solidFill>
                    <a:schemeClr val="bg1">
                      <a:lumMod val="50000"/>
                    </a:schemeClr>
                  </a:solidFill>
                  <a:latin typeface="Calibri" pitchFamily="34" charset="0"/>
                  <a:cs typeface="Calibri" panose="020F0502020204030204" pitchFamily="34" charset="0"/>
                </a:rPr>
                <a:t> tab, then select the </a:t>
              </a:r>
              <a:r>
                <a:rPr lang="en-US" sz="5700" b="1" baseline="0" dirty="0" smtClean="0">
                  <a:solidFill>
                    <a:schemeClr val="bg1">
                      <a:lumMod val="50000"/>
                    </a:schemeClr>
                  </a:solidFill>
                  <a:latin typeface="Calibri" pitchFamily="34" charset="0"/>
                  <a:cs typeface="Calibri" panose="020F0502020204030204" pitchFamily="34" charset="0"/>
                </a:rPr>
                <a:t>Colors</a:t>
              </a:r>
              <a:r>
                <a:rPr lang="en-US" sz="57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100"/>
                </a:spcAft>
              </a:pPr>
              <a:r>
                <a:rPr lang="en-US" sz="84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100"/>
                </a:spcAft>
              </a:pPr>
              <a:r>
                <a:rPr lang="en-US" sz="5700" dirty="0" smtClean="0">
                  <a:solidFill>
                    <a:schemeClr val="bg1">
                      <a:lumMod val="50000"/>
                    </a:schemeClr>
                  </a:solidFill>
                  <a:latin typeface="Calibri" pitchFamily="34" charset="0"/>
                  <a:cs typeface="Calibri" panose="020F0502020204030204" pitchFamily="34" charset="0"/>
                </a:rPr>
                <a:t>Once your poster file is ready, visit</a:t>
              </a:r>
              <a:r>
                <a:rPr lang="en-US" sz="5700" baseline="0" dirty="0" smtClean="0">
                  <a:solidFill>
                    <a:schemeClr val="bg1">
                      <a:lumMod val="50000"/>
                    </a:schemeClr>
                  </a:solidFill>
                  <a:latin typeface="Calibri" pitchFamily="34" charset="0"/>
                  <a:cs typeface="Calibri" panose="020F0502020204030204" pitchFamily="34" charset="0"/>
                </a:rPr>
                <a:t> </a:t>
              </a:r>
              <a:r>
                <a:rPr lang="en-US" sz="5700" b="1" baseline="0" dirty="0" smtClean="0">
                  <a:solidFill>
                    <a:schemeClr val="bg1">
                      <a:lumMod val="50000"/>
                    </a:schemeClr>
                  </a:solidFill>
                  <a:latin typeface="Calibri" pitchFamily="34" charset="0"/>
                  <a:cs typeface="Calibri" panose="020F0502020204030204" pitchFamily="34" charset="0"/>
                </a:rPr>
                <a:t>www.genigraphics.com</a:t>
              </a:r>
              <a:r>
                <a:rPr lang="en-US" sz="57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100"/>
                </a:spcAft>
              </a:pPr>
              <a:r>
                <a:rPr lang="en-US" sz="57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7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700" baseline="0" dirty="0" smtClean="0">
                  <a:solidFill>
                    <a:schemeClr val="bg1">
                      <a:lumMod val="50000"/>
                    </a:schemeClr>
                  </a:solidFill>
                  <a:latin typeface="Calibri" pitchFamily="34" charset="0"/>
                  <a:cs typeface="Calibri" panose="020F0502020204030204" pitchFamily="34" charset="0"/>
                </a:rPr>
                <a:t>US and Canada:  1-800-790-4001</a:t>
              </a:r>
              <a:br>
                <a:rPr lang="en-US" sz="5700" baseline="0" dirty="0" smtClean="0">
                  <a:solidFill>
                    <a:schemeClr val="bg1">
                      <a:lumMod val="50000"/>
                    </a:schemeClr>
                  </a:solidFill>
                  <a:latin typeface="Calibri" pitchFamily="34" charset="0"/>
                  <a:cs typeface="Calibri" panose="020F0502020204030204" pitchFamily="34" charset="0"/>
                </a:rPr>
              </a:br>
              <a:r>
                <a:rPr lang="en-US" sz="57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200" dirty="0" smtClean="0">
                  <a:solidFill>
                    <a:schemeClr val="bg1">
                      <a:lumMod val="50000"/>
                    </a:schemeClr>
                  </a:solidFill>
                  <a:latin typeface="Calibri" pitchFamily="34" charset="0"/>
                  <a:cs typeface="Calibri" panose="020F0502020204030204" pitchFamily="34" charset="0"/>
                </a:rPr>
                <a:t/>
              </a:r>
              <a:br>
                <a:rPr lang="en-US" sz="4200" dirty="0" smtClean="0">
                  <a:solidFill>
                    <a:schemeClr val="bg1">
                      <a:lumMod val="50000"/>
                    </a:schemeClr>
                  </a:solidFill>
                  <a:latin typeface="Calibri" pitchFamily="34" charset="0"/>
                  <a:cs typeface="Calibri" panose="020F0502020204030204" pitchFamily="34" charset="0"/>
                </a:rPr>
              </a:br>
              <a:r>
                <a:rPr lang="en-US" sz="42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00" y="381000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537972"/>
            <a:ext cx="46085760" cy="6400800"/>
          </a:xfrm>
          <a:prstGeom prst="rect">
            <a:avLst/>
          </a:prstGeom>
        </p:spPr>
        <p:txBody>
          <a:bodyPr vert="horz" lIns="383961" tIns="191980" rIns="383961" bIns="19198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560320" y="8961124"/>
            <a:ext cx="46085760" cy="25345394"/>
          </a:xfrm>
          <a:prstGeom prst="rect">
            <a:avLst/>
          </a:prstGeom>
        </p:spPr>
        <p:txBody>
          <a:bodyPr vert="horz" lIns="383961" tIns="191980" rIns="383961" bIns="19198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560320" y="35595564"/>
            <a:ext cx="11948160" cy="2044700"/>
          </a:xfrm>
          <a:prstGeom prst="rect">
            <a:avLst/>
          </a:prstGeom>
        </p:spPr>
        <p:txBody>
          <a:bodyPr vert="horz" lIns="383961" tIns="191980" rIns="383961" bIns="191980" rtlCol="0" anchor="ctr"/>
          <a:lstStyle>
            <a:lvl1pPr algn="l">
              <a:defRPr sz="51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7495520" y="35595564"/>
            <a:ext cx="16215360" cy="2044700"/>
          </a:xfrm>
          <a:prstGeom prst="rect">
            <a:avLst/>
          </a:prstGeom>
        </p:spPr>
        <p:txBody>
          <a:bodyPr vert="horz" lIns="383961" tIns="191980" rIns="383961" bIns="191980" rtlCol="0" anchor="ctr"/>
          <a:lstStyle>
            <a:lvl1pPr algn="ctr">
              <a:defRPr sz="5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697920" y="35595564"/>
            <a:ext cx="11948160" cy="2044700"/>
          </a:xfrm>
          <a:prstGeom prst="rect">
            <a:avLst/>
          </a:prstGeom>
        </p:spPr>
        <p:txBody>
          <a:bodyPr vert="horz" lIns="383961" tIns="191980" rIns="383961" bIns="191980" rtlCol="0" anchor="ctr"/>
          <a:lstStyle>
            <a:lvl1pPr algn="r">
              <a:defRPr sz="51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3839606" rtl="0" eaLnBrk="1" latinLnBrk="0" hangingPunct="1">
        <a:spcBef>
          <a:spcPct val="0"/>
        </a:spcBef>
        <a:buNone/>
        <a:defRPr sz="7000" kern="1200">
          <a:solidFill>
            <a:schemeClr val="tx1"/>
          </a:solidFill>
          <a:latin typeface="+mj-lt"/>
          <a:ea typeface="+mj-ea"/>
          <a:cs typeface="+mj-cs"/>
        </a:defRPr>
      </a:lvl1pPr>
    </p:titleStyle>
    <p:bodyStyle>
      <a:lvl1pPr marL="399959" indent="-399959" algn="l" defTabSz="3839606" rtl="0" eaLnBrk="1" latinLnBrk="0" hangingPunct="1">
        <a:spcBef>
          <a:spcPct val="20000"/>
        </a:spcBef>
        <a:buFont typeface="Arial" pitchFamily="34" charset="0"/>
        <a:buChar char="•"/>
        <a:defRPr sz="3100" kern="1200">
          <a:solidFill>
            <a:schemeClr val="tx1"/>
          </a:solidFill>
          <a:latin typeface="+mn-lt"/>
          <a:ea typeface="+mn-ea"/>
          <a:cs typeface="+mn-cs"/>
        </a:defRPr>
      </a:lvl1pPr>
      <a:lvl2pPr marL="799918" indent="-399959" algn="l" defTabSz="3839606"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199877" indent="-399959" algn="l" defTabSz="3839606"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1599836" indent="-399959" algn="l" defTabSz="3839606" rtl="0" eaLnBrk="1" latinLnBrk="0" hangingPunct="1">
        <a:spcBef>
          <a:spcPct val="20000"/>
        </a:spcBef>
        <a:buFont typeface="Arial" pitchFamily="34" charset="0"/>
        <a:buChar char="–"/>
        <a:defRPr sz="3100" kern="1200">
          <a:solidFill>
            <a:schemeClr val="tx1"/>
          </a:solidFill>
          <a:latin typeface="+mn-lt"/>
          <a:ea typeface="+mn-ea"/>
          <a:cs typeface="+mn-cs"/>
        </a:defRPr>
      </a:lvl4pPr>
      <a:lvl5pPr marL="1999796" indent="-399959" algn="l" defTabSz="3839606" rtl="0" eaLnBrk="1" latinLnBrk="0" hangingPunct="1">
        <a:spcBef>
          <a:spcPct val="20000"/>
        </a:spcBef>
        <a:buFont typeface="Arial" pitchFamily="34" charset="0"/>
        <a:buChar char="»"/>
        <a:defRPr sz="3100" kern="1200">
          <a:solidFill>
            <a:schemeClr val="tx1"/>
          </a:solidFill>
          <a:latin typeface="+mn-lt"/>
          <a:ea typeface="+mn-ea"/>
          <a:cs typeface="+mn-cs"/>
        </a:defRPr>
      </a:lvl5pPr>
      <a:lvl6pPr marL="10558918" indent="-959902" algn="l" defTabSz="3839606" rtl="0" eaLnBrk="1" latinLnBrk="0" hangingPunct="1">
        <a:spcBef>
          <a:spcPct val="20000"/>
        </a:spcBef>
        <a:buFont typeface="Arial" pitchFamily="34" charset="0"/>
        <a:buChar char="•"/>
        <a:defRPr sz="8400" kern="1200">
          <a:solidFill>
            <a:schemeClr val="tx1"/>
          </a:solidFill>
          <a:latin typeface="+mn-lt"/>
          <a:ea typeface="+mn-ea"/>
          <a:cs typeface="+mn-cs"/>
        </a:defRPr>
      </a:lvl6pPr>
      <a:lvl7pPr marL="12478721" indent="-959902" algn="l" defTabSz="3839606" rtl="0" eaLnBrk="1" latinLnBrk="0" hangingPunct="1">
        <a:spcBef>
          <a:spcPct val="20000"/>
        </a:spcBef>
        <a:buFont typeface="Arial" pitchFamily="34" charset="0"/>
        <a:buChar char="•"/>
        <a:defRPr sz="8400" kern="1200">
          <a:solidFill>
            <a:schemeClr val="tx1"/>
          </a:solidFill>
          <a:latin typeface="+mn-lt"/>
          <a:ea typeface="+mn-ea"/>
          <a:cs typeface="+mn-cs"/>
        </a:defRPr>
      </a:lvl7pPr>
      <a:lvl8pPr marL="14398524" indent="-959902" algn="l" defTabSz="3839606" rtl="0" eaLnBrk="1" latinLnBrk="0" hangingPunct="1">
        <a:spcBef>
          <a:spcPct val="20000"/>
        </a:spcBef>
        <a:buFont typeface="Arial" pitchFamily="34" charset="0"/>
        <a:buChar char="•"/>
        <a:defRPr sz="8400" kern="1200">
          <a:solidFill>
            <a:schemeClr val="tx1"/>
          </a:solidFill>
          <a:latin typeface="+mn-lt"/>
          <a:ea typeface="+mn-ea"/>
          <a:cs typeface="+mn-cs"/>
        </a:defRPr>
      </a:lvl8pPr>
      <a:lvl9pPr marL="16318326" indent="-959902" algn="l" defTabSz="3839606" rtl="0" eaLnBrk="1" latinLnBrk="0" hangingPunct="1">
        <a:spcBef>
          <a:spcPct val="20000"/>
        </a:spcBef>
        <a:buFont typeface="Arial" pitchFamily="34" charset="0"/>
        <a:buChar char="•"/>
        <a:defRPr sz="8400" kern="1200">
          <a:solidFill>
            <a:schemeClr val="tx1"/>
          </a:solidFill>
          <a:latin typeface="+mn-lt"/>
          <a:ea typeface="+mn-ea"/>
          <a:cs typeface="+mn-cs"/>
        </a:defRPr>
      </a:lvl9pPr>
    </p:bodyStyle>
    <p:otherStyle>
      <a:defPPr>
        <a:defRPr lang="en-US"/>
      </a:defPPr>
      <a:lvl1pPr marL="0" algn="l" defTabSz="3839606" rtl="0" eaLnBrk="1" latinLnBrk="0" hangingPunct="1">
        <a:defRPr sz="7500" kern="1200">
          <a:solidFill>
            <a:schemeClr val="tx1"/>
          </a:solidFill>
          <a:latin typeface="+mn-lt"/>
          <a:ea typeface="+mn-ea"/>
          <a:cs typeface="+mn-cs"/>
        </a:defRPr>
      </a:lvl1pPr>
      <a:lvl2pPr marL="1919804" algn="l" defTabSz="3839606" rtl="0" eaLnBrk="1" latinLnBrk="0" hangingPunct="1">
        <a:defRPr sz="7500" kern="1200">
          <a:solidFill>
            <a:schemeClr val="tx1"/>
          </a:solidFill>
          <a:latin typeface="+mn-lt"/>
          <a:ea typeface="+mn-ea"/>
          <a:cs typeface="+mn-cs"/>
        </a:defRPr>
      </a:lvl2pPr>
      <a:lvl3pPr marL="3839606" algn="l" defTabSz="3839606" rtl="0" eaLnBrk="1" latinLnBrk="0" hangingPunct="1">
        <a:defRPr sz="7500" kern="1200">
          <a:solidFill>
            <a:schemeClr val="tx1"/>
          </a:solidFill>
          <a:latin typeface="+mn-lt"/>
          <a:ea typeface="+mn-ea"/>
          <a:cs typeface="+mn-cs"/>
        </a:defRPr>
      </a:lvl3pPr>
      <a:lvl4pPr marL="5759410" algn="l" defTabSz="3839606" rtl="0" eaLnBrk="1" latinLnBrk="0" hangingPunct="1">
        <a:defRPr sz="7500" kern="1200">
          <a:solidFill>
            <a:schemeClr val="tx1"/>
          </a:solidFill>
          <a:latin typeface="+mn-lt"/>
          <a:ea typeface="+mn-ea"/>
          <a:cs typeface="+mn-cs"/>
        </a:defRPr>
      </a:lvl4pPr>
      <a:lvl5pPr marL="7679213" algn="l" defTabSz="3839606" rtl="0" eaLnBrk="1" latinLnBrk="0" hangingPunct="1">
        <a:defRPr sz="7500" kern="1200">
          <a:solidFill>
            <a:schemeClr val="tx1"/>
          </a:solidFill>
          <a:latin typeface="+mn-lt"/>
          <a:ea typeface="+mn-ea"/>
          <a:cs typeface="+mn-cs"/>
        </a:defRPr>
      </a:lvl5pPr>
      <a:lvl6pPr marL="9599016" algn="l" defTabSz="3839606" rtl="0" eaLnBrk="1" latinLnBrk="0" hangingPunct="1">
        <a:defRPr sz="7500" kern="1200">
          <a:solidFill>
            <a:schemeClr val="tx1"/>
          </a:solidFill>
          <a:latin typeface="+mn-lt"/>
          <a:ea typeface="+mn-ea"/>
          <a:cs typeface="+mn-cs"/>
        </a:defRPr>
      </a:lvl6pPr>
      <a:lvl7pPr marL="11518818" algn="l" defTabSz="3839606" rtl="0" eaLnBrk="1" latinLnBrk="0" hangingPunct="1">
        <a:defRPr sz="7500" kern="1200">
          <a:solidFill>
            <a:schemeClr val="tx1"/>
          </a:solidFill>
          <a:latin typeface="+mn-lt"/>
          <a:ea typeface="+mn-ea"/>
          <a:cs typeface="+mn-cs"/>
        </a:defRPr>
      </a:lvl7pPr>
      <a:lvl8pPr marL="13438623" algn="l" defTabSz="3839606" rtl="0" eaLnBrk="1" latinLnBrk="0" hangingPunct="1">
        <a:defRPr sz="7500" kern="1200">
          <a:solidFill>
            <a:schemeClr val="tx1"/>
          </a:solidFill>
          <a:latin typeface="+mn-lt"/>
          <a:ea typeface="+mn-ea"/>
          <a:cs typeface="+mn-cs"/>
        </a:defRPr>
      </a:lvl8pPr>
      <a:lvl9pPr marL="15358427" algn="l" defTabSz="3839606" rtl="0" eaLnBrk="1" latinLnBrk="0" hangingPunct="1">
        <a:defRPr sz="7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400800" y="0"/>
            <a:ext cx="38404800" cy="33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59984" tIns="399959" rIns="159984" bIns="399959"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3">
                    <a:lumMod val="20000"/>
                    <a:lumOff val="80000"/>
                  </a:schemeClr>
                </a:solidFill>
                <a:latin typeface="+mn-lt"/>
              </a:rPr>
              <a:t>Template Provided By Genigraphics – 800.790.4001</a:t>
            </a:r>
          </a:p>
          <a:p>
            <a:pPr algn="ctr" eaLnBrk="1" hangingPunct="1"/>
            <a:r>
              <a:rPr lang="en-US" sz="8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6400800" y="2800350"/>
            <a:ext cx="384048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59984" tIns="159984" rIns="159984" bIns="159984"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Jones, 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991362" y="34949127"/>
            <a:ext cx="3886731" cy="2850762"/>
          </a:xfrm>
          <a:prstGeom prst="rect">
            <a:avLst/>
          </a:prstGeom>
          <a:solidFill>
            <a:schemeClr val="accent1">
              <a:lumMod val="40000"/>
              <a:lumOff val="60000"/>
            </a:schemeClr>
          </a:solidFill>
        </p:spPr>
        <p:txBody>
          <a:bodyPr wrap="none" lIns="79991" tIns="39996" rIns="79991" bIns="39996" rtlCol="0">
            <a:spAutoFit/>
          </a:bodyPr>
          <a:lstStyle/>
          <a:p>
            <a:r>
              <a:rPr lang="en-US" sz="3600" dirty="0"/>
              <a:t>&lt;your name&gt;</a:t>
            </a:r>
          </a:p>
          <a:p>
            <a:r>
              <a:rPr lang="en-US" sz="3600" dirty="0"/>
              <a:t>&lt;your organization&gt;</a:t>
            </a:r>
          </a:p>
          <a:p>
            <a:r>
              <a:rPr lang="en-US" sz="3600" dirty="0"/>
              <a:t>Email:</a:t>
            </a:r>
          </a:p>
          <a:p>
            <a:r>
              <a:rPr lang="en-US" sz="3600" dirty="0"/>
              <a:t>Website:</a:t>
            </a:r>
          </a:p>
          <a:p>
            <a:r>
              <a:rPr lang="en-US" sz="3600" dirty="0"/>
              <a:t>Phone:</a:t>
            </a:r>
          </a:p>
        </p:txBody>
      </p:sp>
      <p:sp>
        <p:nvSpPr>
          <p:cNvPr id="25" name="TextBox 24"/>
          <p:cNvSpPr txBox="1"/>
          <p:nvPr/>
        </p:nvSpPr>
        <p:spPr>
          <a:xfrm>
            <a:off x="1991360" y="33909000"/>
            <a:ext cx="2371765" cy="911770"/>
          </a:xfrm>
          <a:prstGeom prst="rect">
            <a:avLst/>
          </a:prstGeom>
          <a:noFill/>
        </p:spPr>
        <p:txBody>
          <a:bodyPr wrap="none" lIns="79991" tIns="39996" rIns="79991" bIns="39996" rtlCol="0">
            <a:spAutoFit/>
          </a:bodyPr>
          <a:lstStyle/>
          <a:p>
            <a:r>
              <a:rPr lang="en-US" sz="5400" b="1" dirty="0"/>
              <a:t>Contact</a:t>
            </a:r>
          </a:p>
        </p:txBody>
      </p:sp>
      <p:sp>
        <p:nvSpPr>
          <p:cNvPr id="26" name="TextBox 25"/>
          <p:cNvSpPr txBox="1"/>
          <p:nvPr/>
        </p:nvSpPr>
        <p:spPr>
          <a:xfrm>
            <a:off x="25603200" y="34949127"/>
            <a:ext cx="22758400" cy="2560320"/>
          </a:xfrm>
          <a:prstGeom prst="rect">
            <a:avLst/>
          </a:prstGeom>
          <a:noFill/>
        </p:spPr>
        <p:txBody>
          <a:bodyPr wrap="square" lIns="79991" tIns="79991" rIns="79991" bIns="79991" numCol="1" spcCol="399959" rtlCol="0">
            <a:noAutofit/>
          </a:bodyPr>
          <a:lstStyle/>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r>
              <a:rPr lang="en-US" sz="1600" dirty="0"/>
              <a:t>  </a:t>
            </a:r>
          </a:p>
          <a:p>
            <a:pPr marL="399959" indent="-399959">
              <a:buFont typeface="+mj-lt"/>
              <a:buAutoNum type="arabicPeriod"/>
            </a:pPr>
            <a:endParaRPr lang="en-US" sz="1600" dirty="0"/>
          </a:p>
        </p:txBody>
      </p:sp>
      <p:sp>
        <p:nvSpPr>
          <p:cNvPr id="27" name="TextBox 26"/>
          <p:cNvSpPr txBox="1"/>
          <p:nvPr/>
        </p:nvSpPr>
        <p:spPr>
          <a:xfrm>
            <a:off x="25603204" y="33909000"/>
            <a:ext cx="3311574" cy="911770"/>
          </a:xfrm>
          <a:prstGeom prst="rect">
            <a:avLst/>
          </a:prstGeom>
          <a:noFill/>
        </p:spPr>
        <p:txBody>
          <a:bodyPr wrap="none" lIns="79991" tIns="39996" rIns="79991" bIns="39996" rtlCol="0">
            <a:spAutoFit/>
          </a:bodyPr>
          <a:lstStyle/>
          <a:p>
            <a:r>
              <a:rPr lang="en-US" sz="5400" b="1" dirty="0"/>
              <a:t>References</a:t>
            </a:r>
          </a:p>
        </p:txBody>
      </p:sp>
      <p:sp>
        <p:nvSpPr>
          <p:cNvPr id="10" name="Text Box 189"/>
          <p:cNvSpPr txBox="1">
            <a:spLocks noChangeArrowheads="1"/>
          </p:cNvSpPr>
          <p:nvPr/>
        </p:nvSpPr>
        <p:spPr bwMode="auto">
          <a:xfrm>
            <a:off x="1706880" y="6400800"/>
            <a:ext cx="15361920" cy="7217306"/>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Abstract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a:t>
            </a:r>
            <a:r>
              <a:rPr lang="en-US" sz="3600" dirty="0" smtClean="0">
                <a:latin typeface="Calibri" pitchFamily="34" charset="0"/>
              </a:rPr>
              <a:t>36pt </a:t>
            </a:r>
            <a:r>
              <a:rPr lang="en-US" sz="3600" dirty="0">
                <a:latin typeface="Calibri" pitchFamily="34" charset="0"/>
              </a:rPr>
              <a:t>and is easily read up to 5 feet away on a </a:t>
            </a:r>
            <a:r>
              <a:rPr lang="en-US" sz="3600" dirty="0" smtClean="0">
                <a:latin typeface="Calibri" pitchFamily="34" charset="0"/>
              </a:rPr>
              <a:t>42x56 </a:t>
            </a:r>
            <a:r>
              <a:rPr lang="en-US" sz="3600" dirty="0">
                <a:latin typeface="Calibri" pitchFamily="34" charset="0"/>
              </a:rPr>
              <a:t>poster.</a:t>
            </a:r>
          </a:p>
          <a:p>
            <a:pPr eaLnBrk="1" hangingPunct="1"/>
            <a:endParaRPr lang="en-US" sz="3600" dirty="0">
              <a:latin typeface="Calibri" pitchFamily="34" charset="0"/>
            </a:endParaRPr>
          </a:p>
          <a:p>
            <a:pPr eaLnBrk="1" hangingPunct="1"/>
            <a:r>
              <a:rPr lang="en-US" sz="3600" dirty="0">
                <a:latin typeface="Calibri" pitchFamily="34" charset="0"/>
              </a:rPr>
              <a:t>Zoom out to 100% to preview what this will look like on your printed poster.</a:t>
            </a:r>
          </a:p>
        </p:txBody>
      </p:sp>
      <p:sp>
        <p:nvSpPr>
          <p:cNvPr id="32" name="Rectangle 31"/>
          <p:cNvSpPr/>
          <p:nvPr/>
        </p:nvSpPr>
        <p:spPr>
          <a:xfrm>
            <a:off x="1706880" y="56007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7922240" y="15290800"/>
            <a:ext cx="15361920" cy="9515371"/>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Results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42x56 poster.</a:t>
            </a:r>
            <a:endParaRPr lang="en-US" sz="3600" dirty="0" smtClean="0">
              <a:latin typeface="Calibri" pitchFamily="34" charset="0"/>
            </a:endParaRPr>
          </a:p>
          <a:p>
            <a:pPr eaLnBrk="1" hangingPunct="1"/>
            <a:endParaRPr lang="en-US" sz="3600" dirty="0" smtClean="0">
              <a:latin typeface="Calibri" pitchFamily="34" charset="0"/>
            </a:endParaRPr>
          </a:p>
          <a:p>
            <a:pPr eaLnBrk="1" hangingPunct="1"/>
            <a:r>
              <a:rPr lang="en-US" sz="3600" dirty="0" smtClean="0">
                <a:latin typeface="Calibri" pitchFamily="34" charset="0"/>
              </a:rPr>
              <a:t>Zoom </a:t>
            </a:r>
            <a:r>
              <a:rPr lang="en-US" sz="3600" dirty="0">
                <a:latin typeface="Calibri" pitchFamily="34" charset="0"/>
              </a:rPr>
              <a:t>out to 100% to preview what this will look like on your printed poster.</a:t>
            </a:r>
          </a:p>
          <a:p>
            <a:pPr eaLnBrk="1" hangingPunct="1"/>
            <a:endParaRPr lang="en-US" sz="3600" dirty="0">
              <a:latin typeface="Calibri" pitchFamily="34" charset="0"/>
            </a:endParaRPr>
          </a:p>
          <a:p>
            <a:pPr eaLnBrk="1" hangingPunct="1"/>
            <a:r>
              <a:rPr lang="en-US" sz="3600" dirty="0">
                <a:latin typeface="Calibri" pitchFamily="34" charset="0"/>
              </a:rPr>
              <a:t>Speaking of Results, yours will look better if you remember to run a spell-check on your poster! After you’ve added your content click on </a:t>
            </a:r>
            <a:r>
              <a:rPr lang="en-US" sz="3600" b="1" dirty="0">
                <a:latin typeface="Calibri" pitchFamily="34" charset="0"/>
              </a:rPr>
              <a:t>Review</a:t>
            </a:r>
            <a:r>
              <a:rPr lang="en-US" sz="3600" dirty="0">
                <a:latin typeface="Calibri" pitchFamily="34" charset="0"/>
              </a:rPr>
              <a:t>, </a:t>
            </a:r>
            <a:r>
              <a:rPr lang="en-US" sz="3600" b="1" dirty="0">
                <a:latin typeface="Calibri" pitchFamily="34" charset="0"/>
              </a:rPr>
              <a:t>Spelling</a:t>
            </a:r>
            <a:r>
              <a:rPr lang="en-US" sz="3600" dirty="0">
                <a:latin typeface="Calibri" pitchFamily="34" charset="0"/>
              </a:rPr>
              <a:t>, or press F7.</a:t>
            </a:r>
          </a:p>
        </p:txBody>
      </p:sp>
      <p:sp>
        <p:nvSpPr>
          <p:cNvPr id="33" name="Rectangle 32"/>
          <p:cNvSpPr/>
          <p:nvPr/>
        </p:nvSpPr>
        <p:spPr>
          <a:xfrm>
            <a:off x="1706880" y="144907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7922240" y="6400800"/>
            <a:ext cx="15361920" cy="7217306"/>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Methods and Materials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42x56 poster.</a:t>
            </a:r>
            <a:endParaRPr lang="en-US" sz="3600" dirty="0" smtClean="0">
              <a:latin typeface="Calibri" pitchFamily="34" charset="0"/>
            </a:endParaRPr>
          </a:p>
          <a:p>
            <a:pPr eaLnBrk="1" hangingPunct="1"/>
            <a:endParaRPr lang="en-US" sz="3600" dirty="0" smtClean="0">
              <a:latin typeface="Calibri" pitchFamily="34" charset="0"/>
            </a:endParaRPr>
          </a:p>
          <a:p>
            <a:pPr eaLnBrk="1" hangingPunct="1"/>
            <a:r>
              <a:rPr lang="en-US" sz="3600" dirty="0" smtClean="0">
                <a:latin typeface="Calibri" pitchFamily="34" charset="0"/>
              </a:rPr>
              <a:t>Zoom </a:t>
            </a:r>
            <a:r>
              <a:rPr lang="en-US" sz="3600" dirty="0">
                <a:latin typeface="Calibri" pitchFamily="34" charset="0"/>
              </a:rPr>
              <a:t>out to 100% to preview what this will look like on your printed poster.</a:t>
            </a:r>
          </a:p>
        </p:txBody>
      </p:sp>
      <p:sp>
        <p:nvSpPr>
          <p:cNvPr id="34" name="Rectangle 33"/>
          <p:cNvSpPr/>
          <p:nvPr/>
        </p:nvSpPr>
        <p:spPr>
          <a:xfrm>
            <a:off x="17922240" y="56007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4137600" y="15290800"/>
            <a:ext cx="15361920" cy="7217306"/>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Discussion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42x56 poster.</a:t>
            </a:r>
          </a:p>
          <a:p>
            <a:pPr eaLnBrk="1" hangingPunct="1"/>
            <a:endParaRPr lang="en-US" sz="3600" dirty="0">
              <a:latin typeface="Calibri" pitchFamily="34" charset="0"/>
            </a:endParaRPr>
          </a:p>
          <a:p>
            <a:pPr eaLnBrk="1" hangingPunct="1"/>
            <a:r>
              <a:rPr lang="en-US" sz="3600" dirty="0">
                <a:latin typeface="Calibri" pitchFamily="34" charset="0"/>
              </a:rPr>
              <a:t>Zoom out to 100% to preview what this will look like on your printed poster.</a:t>
            </a:r>
          </a:p>
        </p:txBody>
      </p:sp>
      <p:sp>
        <p:nvSpPr>
          <p:cNvPr id="35" name="Rectangle 34"/>
          <p:cNvSpPr/>
          <p:nvPr/>
        </p:nvSpPr>
        <p:spPr>
          <a:xfrm>
            <a:off x="34137600" y="144907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34137600" y="24803101"/>
            <a:ext cx="15361920" cy="7217306"/>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dirty="0">
                <a:latin typeface="Calibri" pitchFamily="34" charset="0"/>
              </a:rPr>
              <a:t>Click here to insert your Conclusions text. Type it in or copy and paste from your Word document or other source.</a:t>
            </a:r>
          </a:p>
          <a:p>
            <a:pPr eaLnBrk="1" hangingPunct="1"/>
            <a:endParaRPr lang="en-US" sz="3600" dirty="0">
              <a:latin typeface="Calibri" pitchFamily="34" charset="0"/>
            </a:endParaRPr>
          </a:p>
          <a:p>
            <a:pPr eaLnBrk="1" hangingPunct="1"/>
            <a:r>
              <a:rPr lang="en-US" sz="3600" dirty="0">
                <a:latin typeface="Calibri" pitchFamily="34" charset="0"/>
              </a:rPr>
              <a:t>This text box will automatically re-size to your text. To turn off that feature, right click inside this box and go to </a:t>
            </a:r>
            <a:r>
              <a:rPr lang="en-US" sz="3600" b="1" dirty="0">
                <a:latin typeface="Calibri" pitchFamily="34" charset="0"/>
              </a:rPr>
              <a:t>Format Shape, Text Box, Autofit</a:t>
            </a:r>
            <a:r>
              <a:rPr lang="en-US" sz="3600" dirty="0">
                <a:latin typeface="Calibri" pitchFamily="34" charset="0"/>
              </a:rPr>
              <a:t>, and select the “Do Not Autofit” radio button.</a:t>
            </a:r>
          </a:p>
          <a:p>
            <a:pPr eaLnBrk="1" hangingPunct="1"/>
            <a:endParaRPr lang="en-US" sz="3600" dirty="0">
              <a:latin typeface="Calibri" pitchFamily="34" charset="0"/>
            </a:endParaRPr>
          </a:p>
          <a:p>
            <a:pPr eaLnBrk="1" hangingPunct="1"/>
            <a:r>
              <a:rPr lang="en-US" sz="3600" dirty="0">
                <a:latin typeface="Calibri" pitchFamily="34" charset="0"/>
              </a:rPr>
              <a:t>To change the font style of this text box: Click on the border once to highlight the entire text box, then select a different font or font size that suits you. This text is Calibri 36pt and is easily read up to 5 feet away on a 42x56 poster.</a:t>
            </a:r>
          </a:p>
          <a:p>
            <a:pPr eaLnBrk="1" hangingPunct="1"/>
            <a:endParaRPr lang="en-US" sz="3600" dirty="0">
              <a:latin typeface="Calibri" pitchFamily="34" charset="0"/>
            </a:endParaRPr>
          </a:p>
          <a:p>
            <a:pPr eaLnBrk="1" hangingPunct="1"/>
            <a:r>
              <a:rPr lang="en-US" sz="3600" dirty="0">
                <a:latin typeface="Calibri" pitchFamily="34" charset="0"/>
              </a:rPr>
              <a:t>Zoom out to 100% to preview what this will look like on your printed poster.</a:t>
            </a:r>
          </a:p>
        </p:txBody>
      </p:sp>
      <p:sp>
        <p:nvSpPr>
          <p:cNvPr id="36" name="Rectangle 35"/>
          <p:cNvSpPr/>
          <p:nvPr/>
        </p:nvSpPr>
        <p:spPr>
          <a:xfrm>
            <a:off x="34137600" y="240030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58192682"/>
              </p:ext>
            </p:extLst>
          </p:nvPr>
        </p:nvGraphicFramePr>
        <p:xfrm>
          <a:off x="18235645" y="26390904"/>
          <a:ext cx="14932136" cy="6346522"/>
        </p:xfrm>
        <a:graphic>
          <a:graphicData uri="http://schemas.openxmlformats.org/drawingml/2006/table">
            <a:tbl>
              <a:tblPr firstRow="1" bandRow="1">
                <a:tableStyleId>{F5AB1C69-6EDB-4FF4-983F-18BD219EF322}</a:tableStyleId>
              </a:tblPr>
              <a:tblGrid>
                <a:gridCol w="3733034"/>
                <a:gridCol w="3733034"/>
                <a:gridCol w="3733034"/>
                <a:gridCol w="3733034"/>
              </a:tblGrid>
              <a:tr h="906646">
                <a:tc>
                  <a:txBody>
                    <a:bodyPr/>
                    <a:lstStyle/>
                    <a:p>
                      <a:endParaRPr lang="en-US" sz="3200" dirty="0"/>
                    </a:p>
                  </a:txBody>
                  <a:tcPr marL="142240" marR="142240" marT="40005" marB="40005" anchor="ctr">
                    <a:solidFill>
                      <a:schemeClr val="accent1">
                        <a:lumMod val="75000"/>
                      </a:schemeClr>
                    </a:solidFill>
                  </a:tcPr>
                </a:tc>
                <a:tc>
                  <a:txBody>
                    <a:bodyPr/>
                    <a:lstStyle/>
                    <a:p>
                      <a:pPr algn="ctr"/>
                      <a:r>
                        <a:rPr lang="en-US" sz="3200" dirty="0" smtClean="0"/>
                        <a:t>Heading</a:t>
                      </a:r>
                      <a:endParaRPr lang="en-US" sz="3200" dirty="0"/>
                    </a:p>
                  </a:txBody>
                  <a:tcPr marL="142240" marR="142240" marT="40005" marB="40005" anchor="ctr">
                    <a:solidFill>
                      <a:schemeClr val="accent1">
                        <a:lumMod val="75000"/>
                      </a:schemeClr>
                    </a:solidFill>
                  </a:tcPr>
                </a:tc>
                <a:tc>
                  <a:txBody>
                    <a:bodyPr/>
                    <a:lstStyle/>
                    <a:p>
                      <a:pPr algn="ctr"/>
                      <a:r>
                        <a:rPr lang="en-US" sz="3200" dirty="0" smtClean="0"/>
                        <a:t>Heading</a:t>
                      </a:r>
                      <a:endParaRPr lang="en-US" sz="3200" dirty="0"/>
                    </a:p>
                  </a:txBody>
                  <a:tcPr marL="142240" marR="142240" marT="40005" marB="40005" anchor="ctr">
                    <a:solidFill>
                      <a:schemeClr val="accent1">
                        <a:lumMod val="75000"/>
                      </a:schemeClr>
                    </a:solidFill>
                  </a:tcPr>
                </a:tc>
                <a:tc>
                  <a:txBody>
                    <a:bodyPr/>
                    <a:lstStyle/>
                    <a:p>
                      <a:pPr algn="ctr"/>
                      <a:r>
                        <a:rPr lang="en-US" sz="3200" dirty="0" smtClean="0"/>
                        <a:t>Heading</a:t>
                      </a:r>
                      <a:endParaRPr lang="en-US" sz="3200" dirty="0"/>
                    </a:p>
                  </a:txBody>
                  <a:tcPr marL="142240" marR="142240" marT="40005" marB="40005" anchor="ctr">
                    <a:solidFill>
                      <a:schemeClr val="accent1">
                        <a:lumMod val="75000"/>
                      </a:schemeClr>
                    </a:solidFill>
                  </a:tcP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800</a:t>
                      </a:r>
                      <a:endParaRPr lang="en-US" sz="3200" dirty="0"/>
                    </a:p>
                  </a:txBody>
                  <a:tcPr marL="142240" marR="142240" marT="40005" marB="40005" anchor="ctr"/>
                </a:tc>
                <a:tc>
                  <a:txBody>
                    <a:bodyPr/>
                    <a:lstStyle/>
                    <a:p>
                      <a:pPr algn="ctr"/>
                      <a:r>
                        <a:rPr lang="en-US" sz="3200" dirty="0" smtClean="0"/>
                        <a:t>790</a:t>
                      </a:r>
                      <a:endParaRPr lang="en-US" sz="3200" dirty="0"/>
                    </a:p>
                  </a:txBody>
                  <a:tcPr marL="142240" marR="142240" marT="40005" marB="40005" anchor="ctr"/>
                </a:tc>
                <a:tc>
                  <a:txBody>
                    <a:bodyPr/>
                    <a:lstStyle/>
                    <a:p>
                      <a:pPr algn="ctr"/>
                      <a:r>
                        <a:rPr lang="en-US" sz="3200" dirty="0" smtClean="0"/>
                        <a:t>4001</a:t>
                      </a:r>
                      <a:endParaRPr lang="en-US" sz="3200" dirty="0"/>
                    </a:p>
                  </a:txBody>
                  <a:tcPr marL="142240" marR="142240" marT="40005" marB="40005" anchor="ct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356</a:t>
                      </a:r>
                    </a:p>
                  </a:txBody>
                  <a:tcPr marL="142240" marR="142240" marT="40005" marB="40005" anchor="ctr"/>
                </a:tc>
                <a:tc>
                  <a:txBody>
                    <a:bodyPr/>
                    <a:lstStyle/>
                    <a:p>
                      <a:pPr algn="ctr"/>
                      <a:r>
                        <a:rPr lang="en-US" sz="3200" dirty="0" smtClean="0"/>
                        <a:t>856</a:t>
                      </a:r>
                      <a:endParaRPr lang="en-US" sz="3200" dirty="0"/>
                    </a:p>
                  </a:txBody>
                  <a:tcPr marL="142240" marR="142240" marT="40005" marB="40005" anchor="ctr"/>
                </a:tc>
                <a:tc>
                  <a:txBody>
                    <a:bodyPr/>
                    <a:lstStyle/>
                    <a:p>
                      <a:pPr algn="ctr"/>
                      <a:r>
                        <a:rPr lang="en-US" sz="3200" dirty="0" smtClean="0"/>
                        <a:t>290</a:t>
                      </a:r>
                      <a:endParaRPr lang="en-US" sz="3200" dirty="0"/>
                    </a:p>
                  </a:txBody>
                  <a:tcPr marL="142240" marR="142240" marT="40005" marB="40005" anchor="ct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228</a:t>
                      </a:r>
                      <a:endParaRPr lang="en-US" sz="3200" dirty="0"/>
                    </a:p>
                  </a:txBody>
                  <a:tcPr marL="142240" marR="142240" marT="40005" marB="40005" anchor="ctr"/>
                </a:tc>
                <a:tc>
                  <a:txBody>
                    <a:bodyPr/>
                    <a:lstStyle/>
                    <a:p>
                      <a:pPr algn="ctr"/>
                      <a:r>
                        <a:rPr lang="en-US" sz="3200" dirty="0" smtClean="0"/>
                        <a:t>134</a:t>
                      </a:r>
                      <a:endParaRPr lang="en-US" sz="3200" dirty="0"/>
                    </a:p>
                  </a:txBody>
                  <a:tcPr marL="142240" marR="142240" marT="40005" marB="40005" anchor="ctr"/>
                </a:tc>
                <a:tc>
                  <a:txBody>
                    <a:bodyPr/>
                    <a:lstStyle/>
                    <a:p>
                      <a:pPr algn="ctr"/>
                      <a:r>
                        <a:rPr lang="en-US" sz="3200" dirty="0" smtClean="0"/>
                        <a:t>238</a:t>
                      </a:r>
                      <a:endParaRPr lang="en-US" sz="3200" dirty="0"/>
                    </a:p>
                  </a:txBody>
                  <a:tcPr marL="142240" marR="142240" marT="40005" marB="40005" anchor="ct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954</a:t>
                      </a:r>
                      <a:endParaRPr lang="en-US" sz="3200" dirty="0"/>
                    </a:p>
                  </a:txBody>
                  <a:tcPr marL="142240" marR="142240" marT="40005" marB="40005" anchor="ctr"/>
                </a:tc>
                <a:tc>
                  <a:txBody>
                    <a:bodyPr/>
                    <a:lstStyle/>
                    <a:p>
                      <a:pPr algn="ctr"/>
                      <a:r>
                        <a:rPr lang="en-US" sz="3200" dirty="0" smtClean="0"/>
                        <a:t>875</a:t>
                      </a:r>
                      <a:endParaRPr lang="en-US" sz="3200" dirty="0"/>
                    </a:p>
                  </a:txBody>
                  <a:tcPr marL="142240" marR="142240" marT="40005" marB="40005" anchor="ctr"/>
                </a:tc>
                <a:tc>
                  <a:txBody>
                    <a:bodyPr/>
                    <a:lstStyle/>
                    <a:p>
                      <a:pPr algn="ctr"/>
                      <a:r>
                        <a:rPr lang="en-US" sz="3200" dirty="0" smtClean="0"/>
                        <a:t>976</a:t>
                      </a:r>
                      <a:endParaRPr lang="en-US" sz="3200" dirty="0"/>
                    </a:p>
                  </a:txBody>
                  <a:tcPr marL="142240" marR="142240" marT="40005" marB="40005" anchor="ct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324</a:t>
                      </a:r>
                      <a:endParaRPr lang="en-US" sz="3200" dirty="0"/>
                    </a:p>
                  </a:txBody>
                  <a:tcPr marL="142240" marR="142240" marT="40005" marB="40005" anchor="ctr"/>
                </a:tc>
                <a:tc>
                  <a:txBody>
                    <a:bodyPr/>
                    <a:lstStyle/>
                    <a:p>
                      <a:pPr algn="ctr"/>
                      <a:r>
                        <a:rPr lang="en-US" sz="3200" dirty="0" smtClean="0"/>
                        <a:t>325</a:t>
                      </a:r>
                      <a:endParaRPr lang="en-US" sz="3200" dirty="0"/>
                    </a:p>
                  </a:txBody>
                  <a:tcPr marL="142240" marR="142240" marT="40005" marB="40005" anchor="ctr"/>
                </a:tc>
                <a:tc>
                  <a:txBody>
                    <a:bodyPr/>
                    <a:lstStyle/>
                    <a:p>
                      <a:pPr algn="ctr"/>
                      <a:r>
                        <a:rPr lang="en-US" sz="3200" dirty="0" smtClean="0"/>
                        <a:t>301</a:t>
                      </a:r>
                      <a:endParaRPr lang="en-US" sz="3200" dirty="0"/>
                    </a:p>
                  </a:txBody>
                  <a:tcPr marL="142240" marR="142240" marT="40005" marB="40005" anchor="ctr"/>
                </a:tc>
              </a:tr>
              <a:tr h="906646">
                <a:tc>
                  <a:txBody>
                    <a:bodyPr/>
                    <a:lstStyle/>
                    <a:p>
                      <a:r>
                        <a:rPr lang="en-US" sz="3200" dirty="0" smtClean="0"/>
                        <a:t>Item</a:t>
                      </a:r>
                      <a:endParaRPr lang="en-US" sz="3200" dirty="0"/>
                    </a:p>
                  </a:txBody>
                  <a:tcPr marL="142240" marR="142240" marT="40005" marB="40005" anchor="ctr"/>
                </a:tc>
                <a:tc>
                  <a:txBody>
                    <a:bodyPr/>
                    <a:lstStyle/>
                    <a:p>
                      <a:pPr algn="ctr"/>
                      <a:r>
                        <a:rPr lang="en-US" sz="3200" dirty="0" smtClean="0"/>
                        <a:t>199</a:t>
                      </a:r>
                      <a:endParaRPr lang="en-US" sz="3200" dirty="0"/>
                    </a:p>
                  </a:txBody>
                  <a:tcPr marL="142240" marR="142240" marT="40005" marB="40005" anchor="ctr"/>
                </a:tc>
                <a:tc>
                  <a:txBody>
                    <a:bodyPr/>
                    <a:lstStyle/>
                    <a:p>
                      <a:pPr algn="ctr"/>
                      <a:r>
                        <a:rPr lang="en-US" sz="3200" dirty="0" smtClean="0"/>
                        <a:t>137</a:t>
                      </a:r>
                      <a:endParaRPr lang="en-US" sz="3200" dirty="0"/>
                    </a:p>
                  </a:txBody>
                  <a:tcPr marL="142240" marR="142240" marT="40005" marB="40005" anchor="ctr"/>
                </a:tc>
                <a:tc>
                  <a:txBody>
                    <a:bodyPr/>
                    <a:lstStyle/>
                    <a:p>
                      <a:pPr algn="ctr"/>
                      <a:r>
                        <a:rPr lang="en-US" sz="3200" dirty="0" smtClean="0"/>
                        <a:t>186</a:t>
                      </a:r>
                      <a:endParaRPr lang="en-US" sz="3200" dirty="0"/>
                    </a:p>
                  </a:txBody>
                  <a:tcPr marL="142240" marR="142240" marT="40005" marB="40005"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706880" y="15290803"/>
                <a:ext cx="15361920" cy="12548555"/>
              </a:xfrm>
              <a:prstGeom prst="rect">
                <a:avLst/>
              </a:prstGeom>
              <a:solidFill>
                <a:schemeClr val="bg1"/>
              </a:solidFill>
              <a:ln w="12700">
                <a:solidFill>
                  <a:schemeClr val="accent1">
                    <a:lumMod val="75000"/>
                  </a:schemeClr>
                </a:solidFill>
              </a:ln>
              <a:effectLst/>
            </p:spPr>
            <p:txBody>
              <a:bodyPr lIns="159984" tIns="159984" rIns="159984" bIns="159984">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600" b="1" dirty="0">
                    <a:latin typeface="+mn-lt"/>
                  </a:rPr>
                  <a:t>Genigraphics®</a:t>
                </a:r>
                <a:r>
                  <a:rPr lang="en-US" sz="3600" dirty="0">
                    <a:latin typeface="+mn-lt"/>
                  </a:rPr>
                  <a:t> has provided this template to assist in preparation of a medical or scientific research poster. The dimensions are set to </a:t>
                </a:r>
                <a:r>
                  <a:rPr lang="en-US" sz="3600" dirty="0" smtClean="0">
                    <a:latin typeface="+mn-lt"/>
                  </a:rPr>
                  <a:t>42” </a:t>
                </a:r>
                <a:r>
                  <a:rPr lang="en-US" sz="3600" dirty="0">
                    <a:latin typeface="+mn-lt"/>
                  </a:rPr>
                  <a:t>high by </a:t>
                </a:r>
                <a:r>
                  <a:rPr lang="en-US" sz="3600" dirty="0" smtClean="0">
                    <a:latin typeface="+mn-lt"/>
                  </a:rPr>
                  <a:t>56” </a:t>
                </a:r>
                <a:r>
                  <a:rPr lang="en-US" sz="3600" dirty="0">
                    <a:latin typeface="+mn-lt"/>
                  </a:rPr>
                  <a:t>wide but prints can be scaled up or down in size to any dimension with a 3:4 aspect ratio. </a:t>
                </a:r>
                <a:endParaRPr lang="en-US" sz="3600" dirty="0" smtClean="0">
                  <a:latin typeface="+mn-lt"/>
                </a:endParaRPr>
              </a:p>
              <a:p>
                <a:pPr eaLnBrk="1" hangingPunct="1"/>
                <a:endParaRPr lang="en-US" sz="3600" b="1" dirty="0">
                  <a:latin typeface="+mn-lt"/>
                </a:endParaRPr>
              </a:p>
              <a:p>
                <a:pPr eaLnBrk="1" hangingPunct="1"/>
                <a:r>
                  <a:rPr lang="en-US" sz="3600" b="1" dirty="0" smtClean="0">
                    <a:latin typeface="+mn-lt"/>
                  </a:rPr>
                  <a:t>The </a:t>
                </a:r>
                <a:r>
                  <a:rPr lang="en-US" sz="3600" b="1" dirty="0">
                    <a:latin typeface="+mn-lt"/>
                  </a:rPr>
                  <a:t>most critical factor is that your template and poster dimensions must be proportional:</a:t>
                </a:r>
              </a:p>
              <a:p>
                <a:pPr eaLnBrk="1" hangingPunct="1"/>
                <a:endParaRPr lang="en-US" sz="36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600" b="1" i="1">
                              <a:latin typeface="Cambria Math"/>
                            </a:rPr>
                          </m:ctrlPr>
                        </m:boxPr>
                        <m:e>
                          <m:f>
                            <m:fPr>
                              <m:ctrlPr>
                                <a:rPr lang="en-US" sz="3600" b="1" i="1">
                                  <a:latin typeface="Cambria Math"/>
                                </a:rPr>
                              </m:ctrlPr>
                            </m:fPr>
                            <m:num>
                              <m:r>
                                <a:rPr lang="en-US" sz="3600" b="1" i="1">
                                  <a:latin typeface="Cambria Math"/>
                                </a:rPr>
                                <m:t>𝒕𝒆𝒎𝒑𝒍𝒂𝒕𝒆</m:t>
                              </m:r>
                              <m:r>
                                <a:rPr lang="en-US" sz="3600" b="1" i="1">
                                  <a:latin typeface="Cambria Math"/>
                                </a:rPr>
                                <m:t> </m:t>
                              </m:r>
                              <m:r>
                                <a:rPr lang="en-US" sz="3600" b="1" i="1">
                                  <a:latin typeface="Cambria Math"/>
                                </a:rPr>
                                <m:t>𝒉𝒆𝒊𝒈𝒉𝒕</m:t>
                              </m:r>
                            </m:num>
                            <m:den>
                              <m:r>
                                <a:rPr lang="en-US" sz="3600" b="1" i="1">
                                  <a:latin typeface="Cambria Math"/>
                                </a:rPr>
                                <m:t>𝒕𝒆𝒎𝒑𝒍𝒂𝒕𝒆</m:t>
                              </m:r>
                              <m:r>
                                <a:rPr lang="en-US" sz="3600" b="1" i="1">
                                  <a:latin typeface="Cambria Math"/>
                                </a:rPr>
                                <m:t> </m:t>
                              </m:r>
                              <m:r>
                                <a:rPr lang="en-US" sz="3600" b="1" i="1">
                                  <a:latin typeface="Cambria Math"/>
                                </a:rPr>
                                <m:t>𝒘𝒊𝒅𝒕𝒉</m:t>
                              </m:r>
                            </m:den>
                          </m:f>
                        </m:e>
                      </m:box>
                      <m:r>
                        <a:rPr lang="en-US" sz="3600" b="1" i="1">
                          <a:latin typeface="Cambria Math"/>
                        </a:rPr>
                        <m:t> = </m:t>
                      </m:r>
                      <m:box>
                        <m:boxPr>
                          <m:ctrlPr>
                            <a:rPr lang="en-US" sz="3600" b="1" i="1">
                              <a:latin typeface="Cambria Math"/>
                            </a:rPr>
                          </m:ctrlPr>
                        </m:boxPr>
                        <m:e>
                          <m:f>
                            <m:fPr>
                              <m:ctrlPr>
                                <a:rPr lang="en-US" sz="3600" b="1" i="1">
                                  <a:latin typeface="Cambria Math"/>
                                </a:rPr>
                              </m:ctrlPr>
                            </m:fPr>
                            <m:num>
                              <m:r>
                                <a:rPr lang="en-US" sz="3600" b="1" i="1">
                                  <a:latin typeface="Cambria Math"/>
                                </a:rPr>
                                <m:t>𝒅𝒆𝒔𝒊𝒓𝒆𝒅</m:t>
                              </m:r>
                              <m:r>
                                <a:rPr lang="en-US" sz="3600" b="1" i="1">
                                  <a:latin typeface="Cambria Math"/>
                                </a:rPr>
                                <m:t> </m:t>
                              </m:r>
                              <m:r>
                                <a:rPr lang="en-US" sz="3600" b="1" i="1">
                                  <a:latin typeface="Cambria Math"/>
                                </a:rPr>
                                <m:t>𝒑𝒓𝒊𝒏𝒕</m:t>
                              </m:r>
                              <m:r>
                                <a:rPr lang="en-US" sz="3600" b="1" i="1">
                                  <a:latin typeface="Cambria Math"/>
                                </a:rPr>
                                <m:t> </m:t>
                              </m:r>
                              <m:r>
                                <a:rPr lang="en-US" sz="3600" b="1" i="1">
                                  <a:latin typeface="Cambria Math"/>
                                </a:rPr>
                                <m:t>𝒉𝒆𝒊𝒈𝒉𝒕</m:t>
                              </m:r>
                            </m:num>
                            <m:den>
                              <m:r>
                                <a:rPr lang="en-US" sz="3600" b="1" i="1">
                                  <a:latin typeface="Cambria Math"/>
                                </a:rPr>
                                <m:t>𝒅𝒆𝒔𝒊𝒓𝒆𝒅</m:t>
                              </m:r>
                              <m:r>
                                <a:rPr lang="en-US" sz="3600" b="1" i="1">
                                  <a:latin typeface="Cambria Math"/>
                                </a:rPr>
                                <m:t> </m:t>
                              </m:r>
                              <m:r>
                                <a:rPr lang="en-US" sz="3600" b="1" i="1">
                                  <a:latin typeface="Cambria Math"/>
                                </a:rPr>
                                <m:t>𝒑𝒓𝒊𝒏𝒕</m:t>
                              </m:r>
                              <m:r>
                                <a:rPr lang="en-US" sz="3600" b="1" i="1">
                                  <a:latin typeface="Cambria Math"/>
                                </a:rPr>
                                <m:t> </m:t>
                              </m:r>
                              <m:r>
                                <a:rPr lang="en-US" sz="3600" b="1" i="1">
                                  <a:latin typeface="Cambria Math"/>
                                </a:rPr>
                                <m:t>𝒘𝒊𝒅𝒕𝒉</m:t>
                              </m:r>
                            </m:den>
                          </m:f>
                        </m:e>
                      </m:box>
                    </m:oMath>
                  </m:oMathPara>
                </a14:m>
                <a:endParaRPr lang="en-US" sz="3600" b="1" dirty="0">
                  <a:latin typeface="+mn-lt"/>
                </a:endParaRPr>
              </a:p>
              <a:p>
                <a:pPr eaLnBrk="1" hangingPunct="1"/>
                <a:endParaRPr lang="en-US" sz="3600" dirty="0">
                  <a:latin typeface="+mn-lt"/>
                </a:endParaRPr>
              </a:p>
              <a:p>
                <a:pPr eaLnBrk="1" hangingPunct="1"/>
                <a:r>
                  <a:rPr lang="en-US" sz="3600" dirty="0">
                    <a:latin typeface="+mn-lt"/>
                  </a:rPr>
                  <a:t>Order your poster from Genigraphics and we will perform a free design review and advise you if we see anything that may be a concern for printing. We’ll even help tidy things up.</a:t>
                </a:r>
              </a:p>
              <a:p>
                <a:pPr eaLnBrk="1" hangingPunct="1"/>
                <a:endParaRPr lang="en-US" sz="3600" dirty="0">
                  <a:latin typeface="+mn-lt"/>
                </a:endParaRPr>
              </a:p>
              <a:p>
                <a:pPr eaLnBrk="1" hangingPunct="1"/>
                <a:r>
                  <a:rPr lang="en-US" sz="36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706880" y="15290803"/>
                <a:ext cx="15361920" cy="12548555"/>
              </a:xfrm>
              <a:prstGeom prst="rect">
                <a:avLst/>
              </a:prstGeom>
              <a:blipFill rotWithShape="1">
                <a:blip r:embed="rId2"/>
                <a:stretch>
                  <a:fillRect l="-714" r="-1229"/>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7922240" y="14490700"/>
            <a:ext cx="15361920" cy="8001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79991" tIns="39996" rIns="79991" bIns="39996"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78200" y="28995020"/>
            <a:ext cx="4800600" cy="3323492"/>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579100" y="28995092"/>
            <a:ext cx="4800600" cy="3323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3327407" y="32559137"/>
            <a:ext cx="4498437" cy="51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991" tIns="39996" rIns="79991" bIns="3999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1.</a:t>
            </a:r>
            <a:r>
              <a:rPr lang="en-US" sz="2800" dirty="0">
                <a:latin typeface="Calibri" pitchFamily="34" charset="0"/>
              </a:rPr>
              <a:t> Label in </a:t>
            </a:r>
            <a:r>
              <a:rPr lang="en-US" sz="2800" dirty="0" smtClean="0">
                <a:latin typeface="Calibri" pitchFamily="34" charset="0"/>
              </a:rPr>
              <a:t>28pt </a:t>
            </a:r>
            <a:r>
              <a:rPr lang="en-US" sz="2800" dirty="0">
                <a:latin typeface="Calibri" pitchFamily="34" charset="0"/>
              </a:rPr>
              <a:t>Calibri.</a:t>
            </a:r>
          </a:p>
        </p:txBody>
      </p:sp>
      <p:sp>
        <p:nvSpPr>
          <p:cNvPr id="52" name="Text Box 181"/>
          <p:cNvSpPr txBox="1">
            <a:spLocks noChangeArrowheads="1"/>
          </p:cNvSpPr>
          <p:nvPr/>
        </p:nvSpPr>
        <p:spPr bwMode="auto">
          <a:xfrm>
            <a:off x="10528305" y="32559137"/>
            <a:ext cx="4498437" cy="51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991" tIns="39996" rIns="79991" bIns="3999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2.</a:t>
            </a:r>
            <a:r>
              <a:rPr lang="en-US" sz="2800" dirty="0">
                <a:latin typeface="Calibri" pitchFamily="34" charset="0"/>
              </a:rPr>
              <a:t> Label in </a:t>
            </a:r>
            <a:r>
              <a:rPr lang="en-US" sz="2800" dirty="0" smtClean="0">
                <a:latin typeface="Calibri" pitchFamily="34" charset="0"/>
              </a:rPr>
              <a:t>28pt </a:t>
            </a:r>
            <a:r>
              <a:rPr lang="en-US" sz="2800" dirty="0">
                <a:latin typeface="Calibri" pitchFamily="34" charset="0"/>
              </a:rPr>
              <a:t>Calibri.</a:t>
            </a:r>
          </a:p>
        </p:txBody>
      </p:sp>
      <p:sp>
        <p:nvSpPr>
          <p:cNvPr id="53" name="Text Box 180"/>
          <p:cNvSpPr txBox="1">
            <a:spLocks noChangeArrowheads="1"/>
          </p:cNvSpPr>
          <p:nvPr/>
        </p:nvSpPr>
        <p:spPr bwMode="auto">
          <a:xfrm>
            <a:off x="18398062" y="25745459"/>
            <a:ext cx="4367889" cy="51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991" tIns="39996" rIns="79991" bIns="3999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Table 1.</a:t>
            </a:r>
            <a:r>
              <a:rPr lang="en-US" sz="2800" dirty="0">
                <a:latin typeface="Calibri" pitchFamily="34" charset="0"/>
              </a:rPr>
              <a:t> Label in </a:t>
            </a:r>
            <a:r>
              <a:rPr lang="en-US" sz="2800" dirty="0" smtClean="0">
                <a:latin typeface="Calibri" pitchFamily="34" charset="0"/>
              </a:rPr>
              <a:t>28pt </a:t>
            </a:r>
            <a:r>
              <a:rPr lang="en-US" sz="28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92270342"/>
              </p:ext>
            </p:extLst>
          </p:nvPr>
        </p:nvGraphicFramePr>
        <p:xfrm>
          <a:off x="34338705" y="5803625"/>
          <a:ext cx="14876336" cy="7247983"/>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34863326" y="13335001"/>
            <a:ext cx="4391870" cy="51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9991" tIns="39996" rIns="79991" bIns="3999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Chart 1.</a:t>
            </a:r>
            <a:r>
              <a:rPr lang="en-US" sz="2800" dirty="0">
                <a:latin typeface="Calibri" pitchFamily="34" charset="0"/>
              </a:rPr>
              <a:t> Label in </a:t>
            </a:r>
            <a:r>
              <a:rPr lang="en-US" sz="2800" dirty="0" smtClean="0">
                <a:latin typeface="Calibri" pitchFamily="34" charset="0"/>
              </a:rPr>
              <a:t>28pt </a:t>
            </a:r>
            <a:r>
              <a:rPr lang="en-US" sz="2800" dirty="0">
                <a:latin typeface="Calibri" pitchFamily="34" charset="0"/>
              </a:rPr>
              <a:t>Calibri.</a:t>
            </a:r>
          </a:p>
        </p:txBody>
      </p:sp>
      <p:sp>
        <p:nvSpPr>
          <p:cNvPr id="30" name="Rectangle 265"/>
          <p:cNvSpPr>
            <a:spLocks noChangeAspect="1" noChangeArrowheads="1"/>
          </p:cNvSpPr>
          <p:nvPr/>
        </p:nvSpPr>
        <p:spPr bwMode="auto">
          <a:xfrm>
            <a:off x="1173480" y="1173480"/>
            <a:ext cx="3411069" cy="256032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7777" tIns="48889" rIns="97777" bIns="48889" anchor="ctr"/>
          <a:lstStyle/>
          <a:p>
            <a:pPr algn="ctr" defTabSz="4692911"/>
            <a:r>
              <a:rPr lang="en-US" sz="2100" b="1" dirty="0">
                <a:latin typeface="Calibri" pitchFamily="34" charset="0"/>
              </a:rPr>
              <a:t>REPLACE THIS BOX WITH YOUR ORGANIZATION’S</a:t>
            </a:r>
          </a:p>
          <a:p>
            <a:pPr algn="ctr" defTabSz="4692911"/>
            <a:r>
              <a:rPr lang="en-US" sz="2100" b="1" dirty="0">
                <a:latin typeface="Calibri" pitchFamily="34" charset="0"/>
              </a:rPr>
              <a:t>HIGH RESOLUTION LOGO</a:t>
            </a:r>
          </a:p>
        </p:txBody>
      </p:sp>
      <p:sp>
        <p:nvSpPr>
          <p:cNvPr id="31" name="Rectangle 265"/>
          <p:cNvSpPr>
            <a:spLocks noChangeAspect="1" noChangeArrowheads="1"/>
          </p:cNvSpPr>
          <p:nvPr/>
        </p:nvSpPr>
        <p:spPr bwMode="auto">
          <a:xfrm>
            <a:off x="46619160" y="1173480"/>
            <a:ext cx="3411069" cy="256032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7777" tIns="48889" rIns="97777" bIns="48889" anchor="ctr"/>
          <a:lstStyle/>
          <a:p>
            <a:pPr algn="ctr" defTabSz="4692911"/>
            <a:r>
              <a:rPr lang="en-US" sz="2100" b="1" dirty="0">
                <a:latin typeface="Calibri" pitchFamily="34" charset="0"/>
              </a:rPr>
              <a:t>REPLACE THIS BOX WITH YOUR ORGANIZATION’S</a:t>
            </a:r>
          </a:p>
          <a:p>
            <a:pPr algn="ctr" defTabSz="4692911"/>
            <a:r>
              <a:rPr lang="en-US" sz="21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2628</TotalTime>
  <Words>1086</Words>
  <Application>Microsoft Office PowerPoint</Application>
  <PresentationFormat>Custom</PresentationFormat>
  <Paragraphs>108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Jay Larson</dc:creator>
  <dc:description>Quality poster printing
www.genigraphics.com
1-800-790-4001</dc:description>
  <cp:lastModifiedBy>Jay Larson</cp:lastModifiedBy>
  <cp:revision>85</cp:revision>
  <cp:lastPrinted>2013-02-12T02:21:55Z</cp:lastPrinted>
  <dcterms:created xsi:type="dcterms:W3CDTF">2013-02-10T21:14:48Z</dcterms:created>
  <dcterms:modified xsi:type="dcterms:W3CDTF">2015-09-10T21:58:28Z</dcterms:modified>
</cp:coreProperties>
</file>