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Lst>
  <p:sldIdLst>
    <p:sldId id="256" r:id="rId2"/>
  </p:sldIdLst>
  <p:sldSz cx="43891200" cy="32918400"/>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6008" autoAdjust="0"/>
    <p:restoredTop sz="94676" autoAdjust="0"/>
  </p:normalViewPr>
  <p:slideViewPr>
    <p:cSldViewPr>
      <p:cViewPr varScale="1">
        <p:scale>
          <a:sx n="23" d="100"/>
          <a:sy n="23" d="100"/>
        </p:scale>
        <p:origin x="2328" y="96"/>
      </p:cViewPr>
      <p:guideLst>
        <p:guide orient="horz" pos="10368"/>
        <p:guide pos="13824"/>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336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lumMod val="75000"/>
              </a:schemeClr>
            </a:solidFill>
            <a:ln>
              <a:noFill/>
            </a:ln>
            <a:effectLst/>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CD68-4A91-B938-B3E741BDAD09}"/>
            </c:ext>
          </c:extLst>
        </c:ser>
        <c:ser>
          <c:idx val="1"/>
          <c:order val="1"/>
          <c:tx>
            <c:strRef>
              <c:f>Sheet1!$C$1</c:f>
              <c:strCache>
                <c:ptCount val="1"/>
                <c:pt idx="0">
                  <c:v>Series 2</c:v>
                </c:pt>
              </c:strCache>
            </c:strRef>
          </c:tx>
          <c:spPr>
            <a:solidFill>
              <a:schemeClr val="accent2"/>
            </a:solidFill>
            <a:ln>
              <a:noFill/>
            </a:ln>
            <a:effectLst/>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CD68-4A91-B938-B3E741BDAD09}"/>
            </c:ext>
          </c:extLst>
        </c:ser>
        <c:ser>
          <c:idx val="2"/>
          <c:order val="2"/>
          <c:tx>
            <c:strRef>
              <c:f>Sheet1!$D$1</c:f>
              <c:strCache>
                <c:ptCount val="1"/>
                <c:pt idx="0">
                  <c:v>Series 3</c:v>
                </c:pt>
              </c:strCache>
            </c:strRef>
          </c:tx>
          <c:spPr>
            <a:solidFill>
              <a:schemeClr val="accent5"/>
            </a:solidFill>
            <a:ln>
              <a:noFill/>
            </a:ln>
            <a:effectLst/>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CD68-4A91-B938-B3E741BDAD09}"/>
            </c:ext>
          </c:extLst>
        </c:ser>
        <c:dLbls>
          <c:showLegendKey val="0"/>
          <c:showVal val="0"/>
          <c:showCatName val="0"/>
          <c:showSerName val="0"/>
          <c:showPercent val="0"/>
          <c:showBubbleSize val="0"/>
        </c:dLbls>
        <c:gapWidth val="219"/>
        <c:overlap val="-27"/>
        <c:axId val="551169192"/>
        <c:axId val="551170504"/>
      </c:barChart>
      <c:catAx>
        <c:axId val="5511691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170504"/>
        <c:crosses val="autoZero"/>
        <c:auto val="1"/>
        <c:lblAlgn val="ctr"/>
        <c:lblOffset val="100"/>
        <c:noMultiLvlLbl val="0"/>
      </c:catAx>
      <c:valAx>
        <c:axId val="5511705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crossAx val="5511691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520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AA2320-7051-4086-BE30-05F3CED99B81}"/>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CCB6650-51D1-4FB7-8D77-2EAACEEADF8A}"/>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0E7C8-7FF9-4C9C-8025-3CCF1F580193}"/>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985D6BDF-9D0E-4E2B-85B8-D8F4790360C9}" type="datetimeFigureOut">
              <a:rPr lang="en-US" smtClean="0"/>
              <a:t>5/7/2021</a:t>
            </a:fld>
            <a:endParaRPr lang="en-US" dirty="0"/>
          </a:p>
        </p:txBody>
      </p:sp>
      <p:sp>
        <p:nvSpPr>
          <p:cNvPr id="5" name="Footer Placeholder 4">
            <a:extLst>
              <a:ext uri="{FF2B5EF4-FFF2-40B4-BE49-F238E27FC236}">
                <a16:creationId xmlns:a16="http://schemas.microsoft.com/office/drawing/2014/main" id="{FAC26B8D-9A00-4784-BBA0-627D012CA801}"/>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A6772DF0-F4C0-44E8-9F72-FFC4534F3346}"/>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FBB075EA-769C-4ECD-B48E-D6FCDC24F876}" type="slidenum">
              <a:rPr lang="en-US" smtClean="0"/>
              <a:t>‹#›</a:t>
            </a:fld>
            <a:endParaRPr lang="en-US" dirty="0"/>
          </a:p>
        </p:txBody>
      </p:sp>
      <p:sp>
        <p:nvSpPr>
          <p:cNvPr id="7" name="Rectangle 6">
            <a:extLst>
              <a:ext uri="{FF2B5EF4-FFF2-40B4-BE49-F238E27FC236}">
                <a16:creationId xmlns:a16="http://schemas.microsoft.com/office/drawing/2014/main" id="{1A6B75E9-20AF-4508-B0B1-37EB62C7573F}"/>
              </a:ext>
            </a:extLst>
          </p:cNvPr>
          <p:cNvSpPr/>
          <p:nvPr userDrawn="1"/>
        </p:nvSpPr>
        <p:spPr>
          <a:xfrm>
            <a:off x="43159680"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8" name="Rectangle 7">
            <a:extLst>
              <a:ext uri="{FF2B5EF4-FFF2-40B4-BE49-F238E27FC236}">
                <a16:creationId xmlns:a16="http://schemas.microsoft.com/office/drawing/2014/main" id="{1908E2B7-FD7C-4917-9116-BC481670380D}"/>
              </a:ext>
            </a:extLst>
          </p:cNvPr>
          <p:cNvSpPr/>
          <p:nvPr userDrawn="1"/>
        </p:nvSpPr>
        <p:spPr>
          <a:xfrm>
            <a:off x="-3" y="0"/>
            <a:ext cx="73152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9" name="Rectangle 8">
            <a:extLst>
              <a:ext uri="{FF2B5EF4-FFF2-40B4-BE49-F238E27FC236}">
                <a16:creationId xmlns:a16="http://schemas.microsoft.com/office/drawing/2014/main" id="{4E459857-EC20-4725-9729-C46C2B82E67B}"/>
              </a:ext>
            </a:extLst>
          </p:cNvPr>
          <p:cNvSpPr/>
          <p:nvPr userDrawn="1"/>
        </p:nvSpPr>
        <p:spPr>
          <a:xfrm>
            <a:off x="0" y="0"/>
            <a:ext cx="438912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0" name="Rectangle 9">
            <a:extLst>
              <a:ext uri="{FF2B5EF4-FFF2-40B4-BE49-F238E27FC236}">
                <a16:creationId xmlns:a16="http://schemas.microsoft.com/office/drawing/2014/main" id="{53D01061-EB55-4BDA-9715-6B258A79D235}"/>
              </a:ext>
            </a:extLst>
          </p:cNvPr>
          <p:cNvSpPr/>
          <p:nvPr userDrawn="1"/>
        </p:nvSpPr>
        <p:spPr>
          <a:xfrm>
            <a:off x="0" y="28803600"/>
            <a:ext cx="438912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1" name="Instructions">
            <a:extLst>
              <a:ext uri="{FF2B5EF4-FFF2-40B4-BE49-F238E27FC236}">
                <a16:creationId xmlns:a16="http://schemas.microsoft.com/office/drawing/2014/main" id="{2635A212-2F14-4E54-B188-2E68FF297809}"/>
              </a:ext>
            </a:extLst>
          </p:cNvPr>
          <p:cNvSpPr/>
          <p:nvPr userDrawn="1"/>
        </p:nvSpPr>
        <p:spPr>
          <a:xfrm>
            <a:off x="-105156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This poster template is 36” high by 48” wide. It can be used to print any poster with a 3:4 aspect ratio.</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Placeholders</a:t>
            </a:r>
            <a:r>
              <a:rPr sz="7200" dirty="0">
                <a:solidFill>
                  <a:srgbClr val="7F7F7F"/>
                </a:solidFill>
                <a:latin typeface="Calibri" pitchFamily="34" charset="0"/>
                <a:cs typeface="Calibri" panose="020F0502020204030204" pitchFamily="34" charset="0"/>
              </a:rPr>
              <a:t>:</a:t>
            </a: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a:solidFill>
                  <a:srgbClr val="7F7F7F"/>
                </a:solidFill>
                <a:latin typeface="Calibri" pitchFamily="34" charset="0"/>
                <a:cs typeface="Calibri" panose="020F0502020204030204" pitchFamily="34" charset="0"/>
              </a:rPr>
              <a:t>various elements included</a:t>
            </a:r>
            <a:r>
              <a:rPr sz="4900" dirty="0">
                <a:solidFill>
                  <a:srgbClr val="7F7F7F"/>
                </a:solidFill>
                <a:latin typeface="Calibri" pitchFamily="34" charset="0"/>
                <a:cs typeface="Calibri" panose="020F0502020204030204" pitchFamily="34" charset="0"/>
              </a:rPr>
              <a:t> in this </a:t>
            </a:r>
            <a:r>
              <a:rPr lang="en-US" sz="4900" dirty="0">
                <a:solidFill>
                  <a:srgbClr val="7F7F7F"/>
                </a:solidFill>
                <a:latin typeface="Calibri" pitchFamily="34" charset="0"/>
                <a:cs typeface="Calibri" panose="020F0502020204030204" pitchFamily="34" charset="0"/>
              </a:rPr>
              <a:t>poster are ones</a:t>
            </a:r>
            <a:r>
              <a:rPr lang="en-US" sz="4900" baseline="0" dirty="0">
                <a:solidFill>
                  <a:srgbClr val="7F7F7F"/>
                </a:solidFill>
                <a:latin typeface="Calibri" pitchFamily="34" charset="0"/>
                <a:cs typeface="Calibri" panose="020F0502020204030204" pitchFamily="34" charset="0"/>
              </a:rPr>
              <a:t> we often see in medical, research, and scientific posters.</a:t>
            </a:r>
            <a:r>
              <a:rPr sz="4900" dirty="0">
                <a:solidFill>
                  <a:srgbClr val="7F7F7F"/>
                </a:solidFill>
                <a:latin typeface="Calibri" pitchFamily="34" charset="0"/>
                <a:cs typeface="Calibri" panose="020F0502020204030204" pitchFamily="34" charset="0"/>
              </a:rPr>
              <a:t> </a:t>
            </a:r>
            <a:r>
              <a:rPr lang="en-US" sz="4900" dirty="0">
                <a:solidFill>
                  <a:srgbClr val="7F7F7F"/>
                </a:solidFill>
                <a:latin typeface="Calibri" pitchFamily="34" charset="0"/>
                <a:cs typeface="Calibri" panose="020F0502020204030204" pitchFamily="34" charset="0"/>
              </a:rPr>
              <a:t>Feel</a:t>
            </a:r>
            <a:r>
              <a:rPr lang="en-US" sz="49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a:solidFill>
                  <a:srgbClr val="7F7F7F"/>
                </a:solidFill>
                <a:latin typeface="Calibri" pitchFamily="34" charset="0"/>
                <a:cs typeface="Calibri" panose="020F0502020204030204" pitchFamily="34" charset="0"/>
              </a:rPr>
              <a:t>Image</a:t>
            </a:r>
            <a:r>
              <a:rPr lang="en-US" sz="7200" baseline="0" dirty="0">
                <a:solidFill>
                  <a:srgbClr val="7F7F7F"/>
                </a:solidFill>
                <a:latin typeface="Calibri" pitchFamily="34" charset="0"/>
                <a:cs typeface="Calibri" panose="020F0502020204030204" pitchFamily="34" charset="0"/>
              </a:rPr>
              <a:t> Quality</a:t>
            </a:r>
            <a:r>
              <a:rPr lang="en-US" sz="7200" dirty="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a:solidFill>
                  <a:srgbClr val="7F7F7F"/>
                </a:solidFill>
                <a:latin typeface="Calibri" pitchFamily="34" charset="0"/>
                <a:cs typeface="Calibri" panose="020F0502020204030204" pitchFamily="34" charset="0"/>
              </a:rPr>
              <a:t>Insert, Picture</a:t>
            </a:r>
            <a:r>
              <a:rPr lang="en-US" sz="49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a:solidFill>
                  <a:srgbClr val="7F7F7F"/>
                </a:solidFill>
                <a:latin typeface="Calibri" pitchFamily="34" charset="0"/>
                <a:cs typeface="Calibri" panose="020F0502020204030204" pitchFamily="34" charset="0"/>
              </a:rPr>
              <a:t>150-200 pixels per inch in their final printed size</a:t>
            </a:r>
            <a:r>
              <a:rPr lang="en-US" sz="4900" dirty="0">
                <a:solidFill>
                  <a:srgbClr val="7F7F7F"/>
                </a:solidFill>
                <a:latin typeface="Calibri" pitchFamily="34" charset="0"/>
                <a:cs typeface="Calibri" panose="020F0502020204030204" pitchFamily="34" charset="0"/>
              </a:rPr>
              <a:t>. For instance, a 1600 x 1200 pixel</a:t>
            </a:r>
            <a:r>
              <a:rPr lang="en-US" sz="4900" baseline="0" dirty="0">
                <a:solidFill>
                  <a:srgbClr val="7F7F7F"/>
                </a:solidFill>
                <a:latin typeface="Calibri" pitchFamily="34" charset="0"/>
                <a:cs typeface="Calibri" panose="020F0502020204030204" pitchFamily="34" charset="0"/>
              </a:rPr>
              <a:t> photo will usually look fine up to </a:t>
            </a:r>
            <a:r>
              <a:rPr lang="en-US" sz="4900" dirty="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br>
              <a:rPr lang="en-US" sz="3600" dirty="0">
                <a:solidFill>
                  <a:srgbClr val="7F7F7F"/>
                </a:solidFill>
                <a:latin typeface="Calibri" pitchFamily="34" charset="0"/>
                <a:cs typeface="Calibri" panose="020F0502020204030204" pitchFamily="34" charset="0"/>
              </a:rPr>
            </a:br>
            <a:r>
              <a:rPr lang="en-US" sz="3600" dirty="0">
                <a:solidFill>
                  <a:srgbClr val="7F7F7F"/>
                </a:solidFill>
                <a:latin typeface="Calibri" pitchFamily="34" charset="0"/>
                <a:cs typeface="Calibri" panose="020F0502020204030204" pitchFamily="34" charset="0"/>
              </a:rPr>
              <a:t>[This sidebar area does not print.]</a:t>
            </a:r>
          </a:p>
        </p:txBody>
      </p:sp>
      <p:grpSp>
        <p:nvGrpSpPr>
          <p:cNvPr id="12" name="Group 11">
            <a:extLst>
              <a:ext uri="{FF2B5EF4-FFF2-40B4-BE49-F238E27FC236}">
                <a16:creationId xmlns:a16="http://schemas.microsoft.com/office/drawing/2014/main" id="{8C03A960-1683-409E-A55D-F51A19859FC5}"/>
              </a:ext>
            </a:extLst>
          </p:cNvPr>
          <p:cNvGrpSpPr/>
          <p:nvPr userDrawn="1"/>
        </p:nvGrpSpPr>
        <p:grpSpPr>
          <a:xfrm>
            <a:off x="44805600" y="0"/>
            <a:ext cx="9601200" cy="32918400"/>
            <a:chOff x="33832800" y="0"/>
            <a:chExt cx="12801600" cy="43891200"/>
          </a:xfrm>
        </p:grpSpPr>
        <p:sp>
          <p:nvSpPr>
            <p:cNvPr id="13" name="Instructions">
              <a:extLst>
                <a:ext uri="{FF2B5EF4-FFF2-40B4-BE49-F238E27FC236}">
                  <a16:creationId xmlns:a16="http://schemas.microsoft.com/office/drawing/2014/main" id="{AB929665-0AA8-4244-A1ED-F55D3543CCB6}"/>
                </a:ext>
              </a:extLst>
            </p:cNvPr>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Change</a:t>
              </a:r>
              <a:r>
                <a:rPr lang="en-US" sz="7200" baseline="0" dirty="0">
                  <a:solidFill>
                    <a:schemeClr val="bg1">
                      <a:lumMod val="50000"/>
                    </a:schemeClr>
                  </a:solidFill>
                  <a:latin typeface="Calibri" pitchFamily="34" charset="0"/>
                  <a:cs typeface="Calibri" panose="020F0502020204030204" pitchFamily="34" charset="0"/>
                </a:rPr>
                <a:t> Color Theme</a:t>
              </a:r>
              <a:r>
                <a:rPr lang="en-US" sz="7200" dirty="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a:solidFill>
                    <a:schemeClr val="bg1">
                      <a:lumMod val="50000"/>
                    </a:schemeClr>
                  </a:solidFill>
                  <a:latin typeface="Calibri" pitchFamily="34" charset="0"/>
                  <a:cs typeface="Calibri" panose="020F0502020204030204" pitchFamily="34" charset="0"/>
                </a:rPr>
                <a:t>Design</a:t>
              </a:r>
              <a:r>
                <a:rPr lang="en-US" sz="4900" baseline="0" dirty="0">
                  <a:solidFill>
                    <a:schemeClr val="bg1">
                      <a:lumMod val="50000"/>
                    </a:schemeClr>
                  </a:solidFill>
                  <a:latin typeface="Calibri" pitchFamily="34" charset="0"/>
                  <a:cs typeface="Calibri" panose="020F0502020204030204" pitchFamily="34" charset="0"/>
                </a:rPr>
                <a:t> tab, then select the </a:t>
              </a:r>
              <a:r>
                <a:rPr lang="en-US" sz="4900" b="1" baseline="0" dirty="0">
                  <a:solidFill>
                    <a:schemeClr val="bg1">
                      <a:lumMod val="50000"/>
                    </a:schemeClr>
                  </a:solidFill>
                  <a:latin typeface="Calibri" pitchFamily="34" charset="0"/>
                  <a:cs typeface="Calibri" panose="020F0502020204030204" pitchFamily="34" charset="0"/>
                </a:rPr>
                <a:t>Colors</a:t>
              </a:r>
              <a:r>
                <a:rPr lang="en-US" sz="49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a:solidFill>
                    <a:schemeClr val="bg1">
                      <a:lumMod val="50000"/>
                    </a:schemeClr>
                  </a:solidFill>
                  <a:latin typeface="Calibri" pitchFamily="34" charset="0"/>
                  <a:cs typeface="Calibri" panose="020F0502020204030204" pitchFamily="34" charset="0"/>
                </a:rPr>
                <a:t>Once your poster file is ready, visit</a:t>
              </a:r>
              <a:r>
                <a:rPr lang="en-US" sz="4900" baseline="0" dirty="0">
                  <a:solidFill>
                    <a:schemeClr val="bg1">
                      <a:lumMod val="50000"/>
                    </a:schemeClr>
                  </a:solidFill>
                  <a:latin typeface="Calibri" pitchFamily="34" charset="0"/>
                  <a:cs typeface="Calibri" panose="020F0502020204030204" pitchFamily="34" charset="0"/>
                </a:rPr>
                <a:t> </a:t>
              </a:r>
              <a:r>
                <a:rPr lang="en-US" sz="4900" b="1" baseline="0" dirty="0">
                  <a:solidFill>
                    <a:schemeClr val="bg1">
                      <a:lumMod val="50000"/>
                    </a:schemeClr>
                  </a:solidFill>
                  <a:latin typeface="Calibri" pitchFamily="34" charset="0"/>
                  <a:cs typeface="Calibri" panose="020F0502020204030204" pitchFamily="34" charset="0"/>
                </a:rPr>
                <a:t>www.genigraphics.com</a:t>
              </a:r>
              <a:r>
                <a:rPr lang="en-US" sz="49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a:solidFill>
                    <a:schemeClr val="bg1">
                      <a:lumMod val="50000"/>
                    </a:schemeClr>
                  </a:solidFill>
                  <a:latin typeface="Calibri" pitchFamily="34" charset="0"/>
                  <a:cs typeface="Calibri" panose="020F0502020204030204" pitchFamily="34" charset="0"/>
                </a:rPr>
                <a:t>US and Canada:  1-800-790-4001</a:t>
              </a:r>
              <a:br>
                <a:rPr lang="en-US" sz="4900" baseline="0" dirty="0">
                  <a:solidFill>
                    <a:schemeClr val="bg1">
                      <a:lumMod val="50000"/>
                    </a:schemeClr>
                  </a:solidFill>
                  <a:latin typeface="Calibri" pitchFamily="34" charset="0"/>
                  <a:cs typeface="Calibri" panose="020F0502020204030204" pitchFamily="34" charset="0"/>
                </a:rPr>
              </a:br>
              <a:r>
                <a:rPr lang="en-US" sz="49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3600" dirty="0">
                  <a:solidFill>
                    <a:schemeClr val="bg1">
                      <a:lumMod val="50000"/>
                    </a:schemeClr>
                  </a:solidFill>
                  <a:latin typeface="Calibri" pitchFamily="34" charset="0"/>
                  <a:cs typeface="Calibri" panose="020F0502020204030204" pitchFamily="34" charset="0"/>
                </a:rPr>
              </a:br>
              <a:r>
                <a:rPr lang="en-US" sz="3600" dirty="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a:extLst>
                <a:ext uri="{FF2B5EF4-FFF2-40B4-BE49-F238E27FC236}">
                  <a16:creationId xmlns:a16="http://schemas.microsoft.com/office/drawing/2014/main" id="{7BC9F82D-95DA-49DA-BE65-A0623C7DA1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15" name="Picture 14">
            <a:extLst>
              <a:ext uri="{FF2B5EF4-FFF2-40B4-BE49-F238E27FC236}">
                <a16:creationId xmlns:a16="http://schemas.microsoft.com/office/drawing/2014/main" id="{C3E37D2B-E2A9-420A-AA43-8831BDD4649F}"/>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8404800" y="32613600"/>
            <a:ext cx="5297435" cy="185928"/>
          </a:xfrm>
          <a:prstGeom prst="rect">
            <a:avLst/>
          </a:prstGeom>
        </p:spPr>
      </p:pic>
    </p:spTree>
    <p:extLst>
      <p:ext uri="{BB962C8B-B14F-4D97-AF65-F5344CB8AC3E}">
        <p14:creationId xmlns:p14="http://schemas.microsoft.com/office/powerpoint/2010/main" val="3690493784"/>
      </p:ext>
    </p:extLst>
  </p:cSld>
  <p:clrMap bg1="lt1" tx1="dk1" bg2="lt2" tx2="dk2" accent1="accent1" accent2="accent2" accent3="accent3" accent4="accent4" accent5="accent5" accent6="accent6" hlink="hlink" folHlink="folHlink"/>
  <p:sldLayoutIdLst>
    <p:sldLayoutId id="2147483715" r:id="rId1"/>
  </p:sldLayoutIdLst>
  <p:txStyles>
    <p:titleStyle>
      <a:lvl1pPr algn="l" defTabSz="3291840" rtl="0" eaLnBrk="1" latinLnBrk="0" hangingPunct="1">
        <a:lnSpc>
          <a:spcPct val="90000"/>
        </a:lnSpc>
        <a:spcBef>
          <a:spcPct val="0"/>
        </a:spcBef>
        <a:buNone/>
        <a:defRPr sz="8000" b="0" kern="1200">
          <a:solidFill>
            <a:schemeClr val="tx1"/>
          </a:solidFill>
          <a:latin typeface="Calibri" panose="020F0502020204030204" pitchFamily="34" charset="0"/>
          <a:ea typeface="+mj-ea"/>
          <a:cs typeface="Calibri" panose="020F0502020204030204" pitchFamily="34" charset="0"/>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800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660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54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480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480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8229600" y="0"/>
            <a:ext cx="27432000" cy="29083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342842" rIns="137137" bIns="34284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7200" b="1" dirty="0">
                <a:solidFill>
                  <a:schemeClr val="bg1"/>
                </a:solidFill>
                <a:latin typeface="+mn-lt"/>
              </a:rPr>
              <a:t>Template Provided By Genigraphics – 800.790.4001</a:t>
            </a:r>
          </a:p>
          <a:p>
            <a:pPr algn="ctr" eaLnBrk="1" hangingPunct="1"/>
            <a:r>
              <a:rPr lang="en-US" sz="7200" b="1" dirty="0">
                <a:solidFill>
                  <a:schemeClr val="bg1"/>
                </a:solidFill>
                <a:latin typeface="+mn-lt"/>
              </a:rPr>
              <a:t>Replace This Text With Your Title</a:t>
            </a:r>
          </a:p>
        </p:txBody>
      </p:sp>
      <p:sp>
        <p:nvSpPr>
          <p:cNvPr id="5" name="Text Box 123"/>
          <p:cNvSpPr txBox="1">
            <a:spLocks noChangeArrowheads="1"/>
          </p:cNvSpPr>
          <p:nvPr/>
        </p:nvSpPr>
        <p:spPr bwMode="auto">
          <a:xfrm>
            <a:off x="8229600" y="2400300"/>
            <a:ext cx="274320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137137" rIns="137137" bIns="137137"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chemeClr val="bg1"/>
                </a:solidFill>
                <a:latin typeface="+mn-lt"/>
              </a:rPr>
              <a:t>John Smith, MD</a:t>
            </a:r>
            <a:r>
              <a:rPr lang="en-US" sz="4000" baseline="30000" dirty="0">
                <a:solidFill>
                  <a:schemeClr val="bg1"/>
                </a:solidFill>
                <a:latin typeface="+mn-lt"/>
              </a:rPr>
              <a:t>1</a:t>
            </a:r>
            <a:r>
              <a:rPr lang="en-US" sz="4000" dirty="0">
                <a:solidFill>
                  <a:schemeClr val="bg1"/>
                </a:solidFill>
                <a:latin typeface="+mn-lt"/>
              </a:rPr>
              <a:t>; Jane Doe, PhD</a:t>
            </a:r>
            <a:r>
              <a:rPr lang="en-US" sz="4000" baseline="30000" dirty="0">
                <a:solidFill>
                  <a:schemeClr val="bg1"/>
                </a:solidFill>
                <a:latin typeface="+mn-lt"/>
              </a:rPr>
              <a:t>2</a:t>
            </a:r>
            <a:r>
              <a:rPr lang="en-US" sz="4000" dirty="0">
                <a:solidFill>
                  <a:schemeClr val="bg1"/>
                </a:solidFill>
                <a:latin typeface="+mn-lt"/>
              </a:rPr>
              <a:t>; Frederick Jones, MD, PhD</a:t>
            </a:r>
            <a:r>
              <a:rPr lang="en-US" sz="4000" baseline="30000" dirty="0">
                <a:solidFill>
                  <a:schemeClr val="bg1"/>
                </a:solidFill>
                <a:latin typeface="+mn-lt"/>
              </a:rPr>
              <a:t>1,2</a:t>
            </a:r>
          </a:p>
          <a:p>
            <a:pPr algn="ctr" eaLnBrk="1" hangingPunct="1"/>
            <a:r>
              <a:rPr lang="en-US" sz="4000" baseline="30000" dirty="0">
                <a:solidFill>
                  <a:schemeClr val="bg1"/>
                </a:solidFill>
                <a:latin typeface="+mn-lt"/>
              </a:rPr>
              <a:t>1</a:t>
            </a:r>
            <a:r>
              <a:rPr lang="en-US" sz="4000" dirty="0">
                <a:solidFill>
                  <a:schemeClr val="bg1"/>
                </a:solidFill>
                <a:latin typeface="+mn-lt"/>
              </a:rPr>
              <a:t>University of Affiliation, </a:t>
            </a:r>
            <a:r>
              <a:rPr lang="en-US" sz="4000" baseline="30000" dirty="0">
                <a:solidFill>
                  <a:schemeClr val="bg1"/>
                </a:solidFill>
                <a:latin typeface="+mn-lt"/>
              </a:rPr>
              <a:t>2</a:t>
            </a:r>
            <a:r>
              <a:rPr lang="en-US" sz="4000" dirty="0">
                <a:solidFill>
                  <a:schemeClr val="bg1"/>
                </a:solidFill>
                <a:latin typeface="+mn-lt"/>
              </a:rPr>
              <a:t>Medical Center of Affiliation</a:t>
            </a:r>
          </a:p>
        </p:txBody>
      </p:sp>
      <p:sp>
        <p:nvSpPr>
          <p:cNvPr id="24" name="TextBox 23"/>
          <p:cNvSpPr txBox="1"/>
          <p:nvPr/>
        </p:nvSpPr>
        <p:spPr>
          <a:xfrm>
            <a:off x="1706881" y="30038039"/>
            <a:ext cx="12923519" cy="2223674"/>
          </a:xfrm>
          <a:prstGeom prst="rect">
            <a:avLst/>
          </a:prstGeom>
          <a:noFill/>
        </p:spPr>
        <p:txBody>
          <a:bodyPr wrap="square" lIns="68568" tIns="34284" rIns="68568" bIns="34284" rtlCol="0">
            <a:spAutoFit/>
          </a:bodyPr>
          <a:lstStyle/>
          <a:p>
            <a:r>
              <a:rPr lang="en-US" sz="2800" dirty="0"/>
              <a:t>[name]</a:t>
            </a:r>
          </a:p>
          <a:p>
            <a:r>
              <a:rPr lang="en-US" sz="2800" dirty="0"/>
              <a:t>[organization]</a:t>
            </a:r>
          </a:p>
          <a:p>
            <a:r>
              <a:rPr lang="en-US" sz="2800" dirty="0"/>
              <a:t>[address]</a:t>
            </a:r>
          </a:p>
          <a:p>
            <a:r>
              <a:rPr lang="en-US" sz="2800" dirty="0"/>
              <a:t>[email]</a:t>
            </a:r>
          </a:p>
          <a:p>
            <a:r>
              <a:rPr lang="en-US" sz="2800" dirty="0"/>
              <a:t>[phone]</a:t>
            </a:r>
          </a:p>
        </p:txBody>
      </p:sp>
      <p:sp>
        <p:nvSpPr>
          <p:cNvPr id="25" name="TextBox 24"/>
          <p:cNvSpPr txBox="1"/>
          <p:nvPr/>
        </p:nvSpPr>
        <p:spPr>
          <a:xfrm>
            <a:off x="1706880" y="29146502"/>
            <a:ext cx="1937494" cy="746346"/>
          </a:xfrm>
          <a:prstGeom prst="rect">
            <a:avLst/>
          </a:prstGeom>
          <a:noFill/>
        </p:spPr>
        <p:txBody>
          <a:bodyPr wrap="none" lIns="68568" tIns="34284" rIns="68568" bIns="34284" rtlCol="0">
            <a:spAutoFit/>
          </a:bodyPr>
          <a:lstStyle/>
          <a:p>
            <a:r>
              <a:rPr lang="en-US" sz="4400" b="1" dirty="0"/>
              <a:t>Contact</a:t>
            </a:r>
          </a:p>
        </p:txBody>
      </p:sp>
      <p:sp>
        <p:nvSpPr>
          <p:cNvPr id="26" name="TextBox 25"/>
          <p:cNvSpPr txBox="1"/>
          <p:nvPr/>
        </p:nvSpPr>
        <p:spPr>
          <a:xfrm>
            <a:off x="21945600" y="30038039"/>
            <a:ext cx="19507200" cy="2600688"/>
          </a:xfrm>
          <a:prstGeom prst="rect">
            <a:avLst/>
          </a:prstGeom>
          <a:noFill/>
        </p:spPr>
        <p:txBody>
          <a:bodyPr wrap="square" lIns="68568" tIns="68568" rIns="68568" bIns="68568" numCol="1" spcCol="342842" rtlCol="0">
            <a:spAutoFit/>
          </a:bodyPr>
          <a:lstStyle/>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a:p>
            <a:pPr marL="342842" indent="-342842">
              <a:buFont typeface="+mj-lt"/>
              <a:buAutoNum type="arabicPeriod"/>
            </a:pPr>
            <a:r>
              <a:rPr lang="en-US" sz="1600" dirty="0"/>
              <a:t>  </a:t>
            </a:r>
          </a:p>
        </p:txBody>
      </p:sp>
      <p:sp>
        <p:nvSpPr>
          <p:cNvPr id="27" name="TextBox 26"/>
          <p:cNvSpPr txBox="1"/>
          <p:nvPr/>
        </p:nvSpPr>
        <p:spPr>
          <a:xfrm>
            <a:off x="21945603" y="29146502"/>
            <a:ext cx="2703473" cy="746346"/>
          </a:xfrm>
          <a:prstGeom prst="rect">
            <a:avLst/>
          </a:prstGeom>
          <a:noFill/>
        </p:spPr>
        <p:txBody>
          <a:bodyPr wrap="none" lIns="68568" tIns="34284" rIns="68568" bIns="34284" rtlCol="0">
            <a:spAutoFit/>
          </a:bodyPr>
          <a:lstStyle/>
          <a:p>
            <a:r>
              <a:rPr lang="en-US" sz="4400" b="1" dirty="0"/>
              <a:t>References</a:t>
            </a:r>
          </a:p>
        </p:txBody>
      </p:sp>
      <p:sp>
        <p:nvSpPr>
          <p:cNvPr id="10" name="Text Box 189"/>
          <p:cNvSpPr txBox="1">
            <a:spLocks noChangeArrowheads="1"/>
          </p:cNvSpPr>
          <p:nvPr/>
        </p:nvSpPr>
        <p:spPr bwMode="auto">
          <a:xfrm>
            <a:off x="1463040" y="5486400"/>
            <a:ext cx="13167360" cy="6186262"/>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Abstract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2" name="Rectangle 31"/>
          <p:cNvSpPr/>
          <p:nvPr/>
        </p:nvSpPr>
        <p:spPr>
          <a:xfrm>
            <a:off x="1463040" y="475488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Abstract</a:t>
            </a:r>
          </a:p>
        </p:txBody>
      </p:sp>
      <p:sp>
        <p:nvSpPr>
          <p:cNvPr id="15" name="Text Box 194"/>
          <p:cNvSpPr txBox="1">
            <a:spLocks noChangeArrowheads="1"/>
          </p:cNvSpPr>
          <p:nvPr/>
        </p:nvSpPr>
        <p:spPr bwMode="auto">
          <a:xfrm>
            <a:off x="15361920" y="13075920"/>
            <a:ext cx="13167360" cy="7663590"/>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Results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a:latin typeface="Calibri" pitchFamily="34" charset="0"/>
              </a:rPr>
              <a:t>Speaking </a:t>
            </a:r>
            <a:r>
              <a:rPr lang="en-US" sz="3200" dirty="0">
                <a:latin typeface="Calibri" pitchFamily="34" charset="0"/>
              </a:rPr>
              <a:t>of Results, yours will look better if you remember to run a spell-check on your poster! After you’ve added your content click on </a:t>
            </a:r>
            <a:r>
              <a:rPr lang="en-US" sz="3200" b="1" dirty="0">
                <a:latin typeface="Calibri" pitchFamily="34" charset="0"/>
              </a:rPr>
              <a:t>Review</a:t>
            </a:r>
            <a:r>
              <a:rPr lang="en-US" sz="3200" dirty="0">
                <a:latin typeface="Calibri" pitchFamily="34" charset="0"/>
              </a:rPr>
              <a:t>, </a:t>
            </a:r>
            <a:r>
              <a:rPr lang="en-US" sz="3200" b="1" dirty="0">
                <a:latin typeface="Calibri" pitchFamily="34" charset="0"/>
              </a:rPr>
              <a:t>Spelling</a:t>
            </a:r>
            <a:r>
              <a:rPr lang="en-US" sz="3200" dirty="0">
                <a:latin typeface="Calibri" pitchFamily="34" charset="0"/>
              </a:rPr>
              <a:t>, or press </a:t>
            </a:r>
            <a:r>
              <a:rPr lang="en-US" sz="3200">
                <a:latin typeface="Calibri" pitchFamily="34" charset="0"/>
              </a:rPr>
              <a:t>F7.</a:t>
            </a:r>
          </a:p>
          <a:p>
            <a:pPr eaLnBrk="1" hangingPunct="1"/>
            <a:endParaRPr lang="en-US" sz="3200" dirty="0">
              <a:latin typeface="Calibri" pitchFamily="34" charset="0"/>
            </a:endParaRPr>
          </a:p>
        </p:txBody>
      </p:sp>
      <p:sp>
        <p:nvSpPr>
          <p:cNvPr id="33" name="Rectangle 32"/>
          <p:cNvSpPr/>
          <p:nvPr/>
        </p:nvSpPr>
        <p:spPr>
          <a:xfrm>
            <a:off x="1463040" y="1234440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Introduction</a:t>
            </a:r>
          </a:p>
        </p:txBody>
      </p:sp>
      <p:sp>
        <p:nvSpPr>
          <p:cNvPr id="13" name="Text Box 192"/>
          <p:cNvSpPr txBox="1">
            <a:spLocks noChangeArrowheads="1"/>
          </p:cNvSpPr>
          <p:nvPr/>
        </p:nvSpPr>
        <p:spPr bwMode="auto">
          <a:xfrm>
            <a:off x="15361920" y="5486400"/>
            <a:ext cx="13167360" cy="6186262"/>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Methods and Materials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4" name="Rectangle 33"/>
          <p:cNvSpPr/>
          <p:nvPr/>
        </p:nvSpPr>
        <p:spPr>
          <a:xfrm>
            <a:off x="15361920" y="475488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Methods and Materials</a:t>
            </a:r>
          </a:p>
        </p:txBody>
      </p:sp>
      <p:grpSp>
        <p:nvGrpSpPr>
          <p:cNvPr id="3" name="Group 2">
            <a:extLst>
              <a:ext uri="{FF2B5EF4-FFF2-40B4-BE49-F238E27FC236}">
                <a16:creationId xmlns:a16="http://schemas.microsoft.com/office/drawing/2014/main" id="{84C6DFB6-FA02-407B-B04F-034E2E7A3D84}"/>
              </a:ext>
            </a:extLst>
          </p:cNvPr>
          <p:cNvGrpSpPr/>
          <p:nvPr/>
        </p:nvGrpSpPr>
        <p:grpSpPr>
          <a:xfrm>
            <a:off x="29302364" y="4754880"/>
            <a:ext cx="13167360" cy="8395110"/>
            <a:chOff x="29260800" y="12344400"/>
            <a:chExt cx="13167360" cy="8395110"/>
          </a:xfrm>
        </p:grpSpPr>
        <p:sp>
          <p:nvSpPr>
            <p:cNvPr id="12" name="Text Box 191"/>
            <p:cNvSpPr txBox="1">
              <a:spLocks noChangeArrowheads="1"/>
            </p:cNvSpPr>
            <p:nvPr/>
          </p:nvSpPr>
          <p:spPr bwMode="auto">
            <a:xfrm>
              <a:off x="29260800" y="13075920"/>
              <a:ext cx="13167360" cy="7663590"/>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mn-lt"/>
                </a:rPr>
                <a:t>Click here to insert your Discussion text. Type it in or copy and paste from your Word document or other source.</a:t>
              </a:r>
            </a:p>
            <a:p>
              <a:pPr eaLnBrk="1" hangingPunct="1"/>
              <a:endParaRPr lang="en-US" sz="3200" dirty="0">
                <a:latin typeface="+mn-lt"/>
              </a:endParaRPr>
            </a:p>
            <a:p>
              <a:pPr eaLnBrk="1" hangingPunct="1"/>
              <a:r>
                <a:rPr lang="en-US" sz="3200" dirty="0">
                  <a:latin typeface="+mn-lt"/>
                </a:rPr>
                <a:t>This text box will automatically re-size to your text. To turn off that feature, right click inside this box and go to </a:t>
              </a:r>
              <a:r>
                <a:rPr lang="en-US" sz="3200" b="1" dirty="0">
                  <a:latin typeface="+mn-lt"/>
                </a:rPr>
                <a:t>Format Shape, Text Box, Autofit</a:t>
              </a:r>
              <a:r>
                <a:rPr lang="en-US" sz="3200" dirty="0">
                  <a:latin typeface="+mn-lt"/>
                </a:rPr>
                <a:t>, and select the “Do Not Autofit” radio button.</a:t>
              </a:r>
            </a:p>
            <a:p>
              <a:pPr eaLnBrk="1" hangingPunct="1"/>
              <a:endParaRPr lang="en-US" sz="3200" dirty="0">
                <a:latin typeface="+mn-lt"/>
              </a:endParaRPr>
            </a:p>
            <a:p>
              <a:pPr eaLnBrk="1" hangingPunct="1"/>
              <a:r>
                <a:rPr lang="en-US" sz="3200" dirty="0">
                  <a:latin typeface="+mn-lt"/>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mn-lt"/>
              </a:endParaRPr>
            </a:p>
            <a:p>
              <a:pPr eaLnBrk="1" hangingPunct="1"/>
              <a:r>
                <a:rPr lang="en-US" sz="320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p:txBody>
        </p:sp>
        <p:sp>
          <p:nvSpPr>
            <p:cNvPr id="35" name="Rectangle 34"/>
            <p:cNvSpPr/>
            <p:nvPr/>
          </p:nvSpPr>
          <p:spPr>
            <a:xfrm>
              <a:off x="29260800" y="1234440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Discussion</a:t>
              </a:r>
            </a:p>
          </p:txBody>
        </p:sp>
      </p:grpSp>
      <p:grpSp>
        <p:nvGrpSpPr>
          <p:cNvPr id="2" name="Group 1">
            <a:extLst>
              <a:ext uri="{FF2B5EF4-FFF2-40B4-BE49-F238E27FC236}">
                <a16:creationId xmlns:a16="http://schemas.microsoft.com/office/drawing/2014/main" id="{B5A1DB20-C080-4DAC-AA55-805C662FD43A}"/>
              </a:ext>
            </a:extLst>
          </p:cNvPr>
          <p:cNvGrpSpPr/>
          <p:nvPr/>
        </p:nvGrpSpPr>
        <p:grpSpPr>
          <a:xfrm>
            <a:off x="29260800" y="21428618"/>
            <a:ext cx="13167360" cy="6917782"/>
            <a:chOff x="29260800" y="20482560"/>
            <a:chExt cx="13167360" cy="6917782"/>
          </a:xfrm>
        </p:grpSpPr>
        <p:sp>
          <p:nvSpPr>
            <p:cNvPr id="14" name="Text Box 193"/>
            <p:cNvSpPr txBox="1">
              <a:spLocks noChangeArrowheads="1"/>
            </p:cNvSpPr>
            <p:nvPr/>
          </p:nvSpPr>
          <p:spPr bwMode="auto">
            <a:xfrm>
              <a:off x="29260800" y="21214080"/>
              <a:ext cx="13167360" cy="6186262"/>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dirty="0">
                  <a:latin typeface="Calibri" pitchFamily="34" charset="0"/>
                </a:rPr>
                <a:t>Click here to insert your Conclusions text. Type it in or copy and paste from your Word document or other source.</a:t>
              </a:r>
            </a:p>
            <a:p>
              <a:pPr eaLnBrk="1" hangingPunct="1"/>
              <a:endParaRPr lang="en-US" sz="3200" dirty="0">
                <a:latin typeface="Calibri" pitchFamily="34" charset="0"/>
              </a:endParaRPr>
            </a:p>
            <a:p>
              <a:pPr eaLnBrk="1" hangingPunct="1"/>
              <a:r>
                <a:rPr lang="en-US" sz="3200" dirty="0">
                  <a:latin typeface="Calibri" pitchFamily="34" charset="0"/>
                </a:rPr>
                <a:t>This text box will automatically re-size to your text. To turn off that feature, right click inside this box and go to </a:t>
              </a:r>
              <a:r>
                <a:rPr lang="en-US" sz="3200" b="1" dirty="0">
                  <a:latin typeface="Calibri" pitchFamily="34" charset="0"/>
                </a:rPr>
                <a:t>Format Shape, Text Box, Autofit</a:t>
              </a:r>
              <a:r>
                <a:rPr lang="en-US" sz="3200" dirty="0">
                  <a:latin typeface="Calibri" pitchFamily="34" charset="0"/>
                </a:rPr>
                <a:t>, and select the “Do Not Autofit” radio button.</a:t>
              </a:r>
            </a:p>
            <a:p>
              <a:pPr eaLnBrk="1" hangingPunct="1"/>
              <a:endParaRPr lang="en-US" sz="3200" dirty="0">
                <a:latin typeface="Calibri" pitchFamily="34" charset="0"/>
              </a:endParaRPr>
            </a:p>
            <a:p>
              <a:pPr eaLnBrk="1" hangingPunct="1"/>
              <a:r>
                <a:rPr lang="en-US" sz="3200" dirty="0">
                  <a:latin typeface="Calibri" pitchFamily="34" charset="0"/>
                </a:rPr>
                <a:t>To change the font style of this text box: Click on the border once to highlight the entire text box, then select a different font or font size that suits you. This text is Calibri 32pt and is easily read up to 5 feet away on a 36x48 poster.</a:t>
              </a:r>
            </a:p>
            <a:p>
              <a:pPr eaLnBrk="1" hangingPunct="1"/>
              <a:endParaRPr lang="en-US" sz="3200" dirty="0">
                <a:latin typeface="Calibri" pitchFamily="34" charset="0"/>
              </a:endParaRPr>
            </a:p>
            <a:p>
              <a:pPr eaLnBrk="1" hangingPunct="1"/>
              <a:r>
                <a:rPr lang="en-US" sz="3200" dirty="0">
                  <a:latin typeface="Calibri" pitchFamily="34" charset="0"/>
                </a:rPr>
                <a:t>Zoom out to 100% to preview what this will look like on your printed poster.</a:t>
              </a:r>
            </a:p>
          </p:txBody>
        </p:sp>
        <p:sp>
          <p:nvSpPr>
            <p:cNvPr id="36" name="Rectangle 35"/>
            <p:cNvSpPr/>
            <p:nvPr/>
          </p:nvSpPr>
          <p:spPr>
            <a:xfrm>
              <a:off x="29260800" y="2048256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Conclusions</a:t>
              </a:r>
            </a:p>
          </p:txBody>
        </p:sp>
      </p:gr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6609637"/>
              </p:ext>
            </p:extLst>
          </p:nvPr>
        </p:nvGraphicFramePr>
        <p:xfrm>
          <a:off x="15361920" y="22012378"/>
          <a:ext cx="13167360" cy="6334020"/>
        </p:xfrm>
        <a:graphic>
          <a:graphicData uri="http://schemas.openxmlformats.org/drawingml/2006/table">
            <a:tbl>
              <a:tblPr firstRow="1" bandRow="1">
                <a:tableStyleId>{5C22544A-7EE6-4342-B048-85BDC9FD1C3A}</a:tableStyleId>
              </a:tblPr>
              <a:tblGrid>
                <a:gridCol w="3291840">
                  <a:extLst>
                    <a:ext uri="{9D8B030D-6E8A-4147-A177-3AD203B41FA5}">
                      <a16:colId xmlns:a16="http://schemas.microsoft.com/office/drawing/2014/main" val="20000"/>
                    </a:ext>
                  </a:extLst>
                </a:gridCol>
                <a:gridCol w="3291840">
                  <a:extLst>
                    <a:ext uri="{9D8B030D-6E8A-4147-A177-3AD203B41FA5}">
                      <a16:colId xmlns:a16="http://schemas.microsoft.com/office/drawing/2014/main" val="20001"/>
                    </a:ext>
                  </a:extLst>
                </a:gridCol>
                <a:gridCol w="3291840">
                  <a:extLst>
                    <a:ext uri="{9D8B030D-6E8A-4147-A177-3AD203B41FA5}">
                      <a16:colId xmlns:a16="http://schemas.microsoft.com/office/drawing/2014/main" val="20002"/>
                    </a:ext>
                  </a:extLst>
                </a:gridCol>
                <a:gridCol w="3291840">
                  <a:extLst>
                    <a:ext uri="{9D8B030D-6E8A-4147-A177-3AD203B41FA5}">
                      <a16:colId xmlns:a16="http://schemas.microsoft.com/office/drawing/2014/main" val="20003"/>
                    </a:ext>
                  </a:extLst>
                </a:gridCol>
              </a:tblGrid>
              <a:tr h="904860">
                <a:tc>
                  <a:txBody>
                    <a:bodyPr/>
                    <a:lstStyle/>
                    <a:p>
                      <a:endParaRPr lang="en-US" sz="2700" dirty="0"/>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tc>
                  <a:txBody>
                    <a:bodyPr/>
                    <a:lstStyle/>
                    <a:p>
                      <a:pPr algn="ctr"/>
                      <a:r>
                        <a:rPr lang="en-US" sz="2700" dirty="0"/>
                        <a:t>Heading</a:t>
                      </a:r>
                    </a:p>
                  </a:txBody>
                  <a:tcPr marL="121920" marR="121920" marT="34290" marB="34290" anchor="ctr">
                    <a:solidFill>
                      <a:schemeClr val="accent1">
                        <a:lumMod val="75000"/>
                      </a:schemeClr>
                    </a:solidFill>
                  </a:tcPr>
                </a:tc>
                <a:extLst>
                  <a:ext uri="{0D108BD9-81ED-4DB2-BD59-A6C34878D82A}">
                    <a16:rowId xmlns:a16="http://schemas.microsoft.com/office/drawing/2014/main" val="10000"/>
                  </a:ext>
                </a:extLst>
              </a:tr>
              <a:tr h="904860">
                <a:tc>
                  <a:txBody>
                    <a:bodyPr/>
                    <a:lstStyle/>
                    <a:p>
                      <a:r>
                        <a:rPr lang="en-US" sz="2700" dirty="0"/>
                        <a:t>Item</a:t>
                      </a:r>
                    </a:p>
                  </a:txBody>
                  <a:tcPr marL="121920" marR="121920" marT="34290" marB="34290" anchor="ctr">
                    <a:solidFill>
                      <a:schemeClr val="accent1">
                        <a:lumMod val="20000"/>
                        <a:lumOff val="80000"/>
                      </a:schemeClr>
                    </a:solidFill>
                  </a:tcPr>
                </a:tc>
                <a:tc>
                  <a:txBody>
                    <a:bodyPr/>
                    <a:lstStyle/>
                    <a:p>
                      <a:pPr algn="ctr"/>
                      <a:r>
                        <a:rPr lang="en-US" sz="2700" dirty="0"/>
                        <a:t>800</a:t>
                      </a:r>
                    </a:p>
                  </a:txBody>
                  <a:tcPr marL="121920" marR="121920" marT="34290" marB="34290" anchor="ctr">
                    <a:solidFill>
                      <a:schemeClr val="accent1">
                        <a:lumMod val="20000"/>
                        <a:lumOff val="80000"/>
                      </a:schemeClr>
                    </a:solidFill>
                  </a:tcPr>
                </a:tc>
                <a:tc>
                  <a:txBody>
                    <a:bodyPr/>
                    <a:lstStyle/>
                    <a:p>
                      <a:pPr algn="ctr"/>
                      <a:r>
                        <a:rPr lang="en-US" sz="2700" dirty="0"/>
                        <a:t>790</a:t>
                      </a:r>
                    </a:p>
                  </a:txBody>
                  <a:tcPr marL="121920" marR="121920" marT="34290" marB="34290" anchor="ctr">
                    <a:solidFill>
                      <a:schemeClr val="accent1">
                        <a:lumMod val="20000"/>
                        <a:lumOff val="80000"/>
                      </a:schemeClr>
                    </a:solidFill>
                  </a:tcPr>
                </a:tc>
                <a:tc>
                  <a:txBody>
                    <a:bodyPr/>
                    <a:lstStyle/>
                    <a:p>
                      <a:pPr algn="ctr"/>
                      <a:r>
                        <a:rPr lang="en-US" sz="2700" dirty="0"/>
                        <a:t>4001</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1"/>
                  </a:ext>
                </a:extLst>
              </a:tr>
              <a:tr h="904860">
                <a:tc>
                  <a:txBody>
                    <a:bodyPr/>
                    <a:lstStyle/>
                    <a:p>
                      <a:r>
                        <a:rPr lang="en-US" sz="2700" dirty="0"/>
                        <a:t>Item</a:t>
                      </a:r>
                    </a:p>
                  </a:txBody>
                  <a:tcPr marL="121920" marR="121920" marT="34290" marB="34290" anchor="ctr">
                    <a:solidFill>
                      <a:schemeClr val="accent1">
                        <a:lumMod val="20000"/>
                        <a:lumOff val="80000"/>
                      </a:schemeClr>
                    </a:solidFill>
                  </a:tcPr>
                </a:tc>
                <a:tc>
                  <a:txBody>
                    <a:bodyPr/>
                    <a:lstStyle/>
                    <a:p>
                      <a:pPr algn="ctr"/>
                      <a:r>
                        <a:rPr lang="en-US" sz="2700" dirty="0"/>
                        <a:t>356</a:t>
                      </a:r>
                    </a:p>
                  </a:txBody>
                  <a:tcPr marL="121920" marR="121920" marT="34290" marB="34290" anchor="ctr">
                    <a:solidFill>
                      <a:schemeClr val="accent1">
                        <a:lumMod val="20000"/>
                        <a:lumOff val="80000"/>
                      </a:schemeClr>
                    </a:solidFill>
                  </a:tcPr>
                </a:tc>
                <a:tc>
                  <a:txBody>
                    <a:bodyPr/>
                    <a:lstStyle/>
                    <a:p>
                      <a:pPr algn="ctr"/>
                      <a:r>
                        <a:rPr lang="en-US" sz="2700" dirty="0"/>
                        <a:t>856</a:t>
                      </a:r>
                    </a:p>
                  </a:txBody>
                  <a:tcPr marL="121920" marR="121920" marT="34290" marB="34290" anchor="ctr">
                    <a:solidFill>
                      <a:schemeClr val="accent1">
                        <a:lumMod val="20000"/>
                        <a:lumOff val="80000"/>
                      </a:schemeClr>
                    </a:solidFill>
                  </a:tcPr>
                </a:tc>
                <a:tc>
                  <a:txBody>
                    <a:bodyPr/>
                    <a:lstStyle/>
                    <a:p>
                      <a:pPr algn="ctr"/>
                      <a:r>
                        <a:rPr lang="en-US" sz="2700" dirty="0"/>
                        <a:t>290</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2"/>
                  </a:ext>
                </a:extLst>
              </a:tr>
              <a:tr h="904860">
                <a:tc>
                  <a:txBody>
                    <a:bodyPr/>
                    <a:lstStyle/>
                    <a:p>
                      <a:r>
                        <a:rPr lang="en-US" sz="2700" dirty="0"/>
                        <a:t>Item</a:t>
                      </a:r>
                    </a:p>
                  </a:txBody>
                  <a:tcPr marL="121920" marR="121920" marT="34290" marB="34290" anchor="ctr">
                    <a:solidFill>
                      <a:schemeClr val="accent1">
                        <a:lumMod val="20000"/>
                        <a:lumOff val="80000"/>
                      </a:schemeClr>
                    </a:solidFill>
                  </a:tcPr>
                </a:tc>
                <a:tc>
                  <a:txBody>
                    <a:bodyPr/>
                    <a:lstStyle/>
                    <a:p>
                      <a:pPr algn="ctr"/>
                      <a:r>
                        <a:rPr lang="en-US" sz="2700" dirty="0"/>
                        <a:t>228</a:t>
                      </a:r>
                    </a:p>
                  </a:txBody>
                  <a:tcPr marL="121920" marR="121920" marT="34290" marB="34290" anchor="ctr">
                    <a:solidFill>
                      <a:schemeClr val="accent1">
                        <a:lumMod val="20000"/>
                        <a:lumOff val="80000"/>
                      </a:schemeClr>
                    </a:solidFill>
                  </a:tcPr>
                </a:tc>
                <a:tc>
                  <a:txBody>
                    <a:bodyPr/>
                    <a:lstStyle/>
                    <a:p>
                      <a:pPr algn="ctr"/>
                      <a:r>
                        <a:rPr lang="en-US" sz="2700" dirty="0"/>
                        <a:t>134</a:t>
                      </a:r>
                    </a:p>
                  </a:txBody>
                  <a:tcPr marL="121920" marR="121920" marT="34290" marB="34290" anchor="ctr">
                    <a:solidFill>
                      <a:schemeClr val="accent1">
                        <a:lumMod val="20000"/>
                        <a:lumOff val="80000"/>
                      </a:schemeClr>
                    </a:solidFill>
                  </a:tcPr>
                </a:tc>
                <a:tc>
                  <a:txBody>
                    <a:bodyPr/>
                    <a:lstStyle/>
                    <a:p>
                      <a:pPr algn="ctr"/>
                      <a:r>
                        <a:rPr lang="en-US" sz="2700" dirty="0"/>
                        <a:t>238</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3"/>
                  </a:ext>
                </a:extLst>
              </a:tr>
              <a:tr h="904860">
                <a:tc>
                  <a:txBody>
                    <a:bodyPr/>
                    <a:lstStyle/>
                    <a:p>
                      <a:r>
                        <a:rPr lang="en-US" sz="2700" dirty="0"/>
                        <a:t>Item</a:t>
                      </a:r>
                    </a:p>
                  </a:txBody>
                  <a:tcPr marL="121920" marR="121920" marT="34290" marB="34290" anchor="ctr">
                    <a:solidFill>
                      <a:schemeClr val="accent1">
                        <a:lumMod val="20000"/>
                        <a:lumOff val="80000"/>
                      </a:schemeClr>
                    </a:solidFill>
                  </a:tcPr>
                </a:tc>
                <a:tc>
                  <a:txBody>
                    <a:bodyPr/>
                    <a:lstStyle/>
                    <a:p>
                      <a:pPr algn="ctr"/>
                      <a:r>
                        <a:rPr lang="en-US" sz="2700" dirty="0"/>
                        <a:t>954</a:t>
                      </a:r>
                    </a:p>
                  </a:txBody>
                  <a:tcPr marL="121920" marR="121920" marT="34290" marB="34290" anchor="ctr">
                    <a:solidFill>
                      <a:schemeClr val="accent1">
                        <a:lumMod val="20000"/>
                        <a:lumOff val="80000"/>
                      </a:schemeClr>
                    </a:solidFill>
                  </a:tcPr>
                </a:tc>
                <a:tc>
                  <a:txBody>
                    <a:bodyPr/>
                    <a:lstStyle/>
                    <a:p>
                      <a:pPr algn="ctr"/>
                      <a:r>
                        <a:rPr lang="en-US" sz="2700" dirty="0"/>
                        <a:t>875</a:t>
                      </a:r>
                    </a:p>
                  </a:txBody>
                  <a:tcPr marL="121920" marR="121920" marT="34290" marB="34290" anchor="ctr">
                    <a:solidFill>
                      <a:schemeClr val="accent1">
                        <a:lumMod val="20000"/>
                        <a:lumOff val="80000"/>
                      </a:schemeClr>
                    </a:solidFill>
                  </a:tcPr>
                </a:tc>
                <a:tc>
                  <a:txBody>
                    <a:bodyPr/>
                    <a:lstStyle/>
                    <a:p>
                      <a:pPr algn="ctr"/>
                      <a:r>
                        <a:rPr lang="en-US" sz="2700" dirty="0"/>
                        <a:t>976</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4"/>
                  </a:ext>
                </a:extLst>
              </a:tr>
              <a:tr h="904860">
                <a:tc>
                  <a:txBody>
                    <a:bodyPr/>
                    <a:lstStyle/>
                    <a:p>
                      <a:r>
                        <a:rPr lang="en-US" sz="2700" dirty="0"/>
                        <a:t>Item</a:t>
                      </a:r>
                    </a:p>
                  </a:txBody>
                  <a:tcPr marL="121920" marR="121920" marT="34290" marB="34290" anchor="ctr">
                    <a:solidFill>
                      <a:schemeClr val="accent1">
                        <a:lumMod val="20000"/>
                        <a:lumOff val="80000"/>
                      </a:schemeClr>
                    </a:solidFill>
                  </a:tcPr>
                </a:tc>
                <a:tc>
                  <a:txBody>
                    <a:bodyPr/>
                    <a:lstStyle/>
                    <a:p>
                      <a:pPr algn="ctr"/>
                      <a:r>
                        <a:rPr lang="en-US" sz="2700" dirty="0"/>
                        <a:t>324</a:t>
                      </a:r>
                    </a:p>
                  </a:txBody>
                  <a:tcPr marL="121920" marR="121920" marT="34290" marB="34290" anchor="ctr">
                    <a:solidFill>
                      <a:schemeClr val="accent1">
                        <a:lumMod val="20000"/>
                        <a:lumOff val="80000"/>
                      </a:schemeClr>
                    </a:solidFill>
                  </a:tcPr>
                </a:tc>
                <a:tc>
                  <a:txBody>
                    <a:bodyPr/>
                    <a:lstStyle/>
                    <a:p>
                      <a:pPr algn="ctr"/>
                      <a:r>
                        <a:rPr lang="en-US" sz="2700" dirty="0"/>
                        <a:t>325</a:t>
                      </a:r>
                    </a:p>
                  </a:txBody>
                  <a:tcPr marL="121920" marR="121920" marT="34290" marB="34290" anchor="ctr">
                    <a:solidFill>
                      <a:schemeClr val="accent1">
                        <a:lumMod val="20000"/>
                        <a:lumOff val="80000"/>
                      </a:schemeClr>
                    </a:solidFill>
                  </a:tcPr>
                </a:tc>
                <a:tc>
                  <a:txBody>
                    <a:bodyPr/>
                    <a:lstStyle/>
                    <a:p>
                      <a:pPr algn="ctr"/>
                      <a:r>
                        <a:rPr lang="en-US" sz="2700" dirty="0"/>
                        <a:t>301</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5"/>
                  </a:ext>
                </a:extLst>
              </a:tr>
              <a:tr h="904860">
                <a:tc>
                  <a:txBody>
                    <a:bodyPr/>
                    <a:lstStyle/>
                    <a:p>
                      <a:r>
                        <a:rPr lang="en-US" sz="2700" b="1" dirty="0"/>
                        <a:t>Total</a:t>
                      </a:r>
                    </a:p>
                  </a:txBody>
                  <a:tcPr marL="121920" marR="121920" marT="34290" marB="34290" anchor="ctr">
                    <a:solidFill>
                      <a:schemeClr val="accent1">
                        <a:lumMod val="20000"/>
                        <a:lumOff val="80000"/>
                      </a:schemeClr>
                    </a:solidFill>
                  </a:tcPr>
                </a:tc>
                <a:tc>
                  <a:txBody>
                    <a:bodyPr/>
                    <a:lstStyle/>
                    <a:p>
                      <a:pPr algn="ctr"/>
                      <a:r>
                        <a:rPr lang="en-US" sz="2700" b="1" dirty="0"/>
                        <a:t>199</a:t>
                      </a:r>
                    </a:p>
                  </a:txBody>
                  <a:tcPr marL="121920" marR="121920" marT="34290" marB="34290" anchor="ctr">
                    <a:solidFill>
                      <a:schemeClr val="accent1">
                        <a:lumMod val="20000"/>
                        <a:lumOff val="80000"/>
                      </a:schemeClr>
                    </a:solidFill>
                  </a:tcPr>
                </a:tc>
                <a:tc>
                  <a:txBody>
                    <a:bodyPr/>
                    <a:lstStyle/>
                    <a:p>
                      <a:pPr algn="ctr"/>
                      <a:r>
                        <a:rPr lang="en-US" sz="2700" b="1" dirty="0"/>
                        <a:t>137</a:t>
                      </a:r>
                    </a:p>
                  </a:txBody>
                  <a:tcPr marL="121920" marR="121920" marT="34290" marB="34290" anchor="ctr">
                    <a:solidFill>
                      <a:schemeClr val="accent1">
                        <a:lumMod val="20000"/>
                        <a:lumOff val="80000"/>
                      </a:schemeClr>
                    </a:solidFill>
                  </a:tcPr>
                </a:tc>
                <a:tc>
                  <a:txBody>
                    <a:bodyPr/>
                    <a:lstStyle/>
                    <a:p>
                      <a:pPr algn="ctr"/>
                      <a:r>
                        <a:rPr lang="en-US" sz="2700" b="1" dirty="0"/>
                        <a:t>186</a:t>
                      </a:r>
                    </a:p>
                  </a:txBody>
                  <a:tcPr marL="121920" marR="121920" marT="34290" marB="34290" anchor="ctr">
                    <a:solidFill>
                      <a:schemeClr val="accent1">
                        <a:lumMod val="20000"/>
                        <a:lumOff val="80000"/>
                      </a:schemeClr>
                    </a:solidFill>
                  </a:tcPr>
                </a:tc>
                <a:extLst>
                  <a:ext uri="{0D108BD9-81ED-4DB2-BD59-A6C34878D82A}">
                    <a16:rowId xmlns:a16="http://schemas.microsoft.com/office/drawing/2014/main" val="10006"/>
                  </a:ext>
                </a:extLst>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463040" y="13075920"/>
                <a:ext cx="13167360" cy="11144158"/>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3200" b="1" dirty="0">
                    <a:latin typeface="+mn-lt"/>
                  </a:rPr>
                  <a:t>Genigraphics®</a:t>
                </a:r>
                <a:r>
                  <a:rPr lang="en-US" sz="3200" dirty="0">
                    <a:latin typeface="+mn-lt"/>
                  </a:rPr>
                  <a:t> has provided this template to assist in preparation of a medical or scientific research poster. The dimensions are set to 36” high by 48” wide but prints can be scaled up or down in size to any dimension with a 3:4 aspect ratio. For example, if you order a 30” x 40” poster using this template, we will print the file at 83.3% of its original size. </a:t>
                </a:r>
                <a:r>
                  <a:rPr lang="en-US" sz="3200" b="1" dirty="0">
                    <a:latin typeface="+mn-lt"/>
                  </a:rPr>
                  <a:t>The most critical factor is that your template and poster dimensions must be proportional:</a:t>
                </a:r>
              </a:p>
              <a:p>
                <a:pPr eaLnBrk="1" hangingPunct="1"/>
                <a:endParaRPr lang="en-US" sz="32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𝒕𝒆𝒎𝒑𝒍𝒂𝒕𝒆</m:t>
                              </m:r>
                              <m:r>
                                <a:rPr lang="en-US" sz="3200" b="1" i="1">
                                  <a:latin typeface="Cambria Math"/>
                                </a:rPr>
                                <m:t> </m:t>
                              </m:r>
                              <m:r>
                                <a:rPr lang="en-US" sz="3200" b="1" i="1">
                                  <a:latin typeface="Cambria Math"/>
                                </a:rPr>
                                <m:t>𝒉𝒆𝒊𝒈𝒉𝒕</m:t>
                              </m:r>
                            </m:num>
                            <m:den>
                              <m:r>
                                <a:rPr lang="en-US" sz="3200" b="1" i="1">
                                  <a:latin typeface="Cambria Math"/>
                                </a:rPr>
                                <m:t>𝒕𝒆𝒎𝒑𝒍𝒂𝒕𝒆</m:t>
                              </m:r>
                              <m:r>
                                <a:rPr lang="en-US" sz="3200" b="1" i="1">
                                  <a:latin typeface="Cambria Math"/>
                                </a:rPr>
                                <m:t> </m:t>
                              </m:r>
                              <m:r>
                                <a:rPr lang="en-US" sz="3200" b="1" i="1">
                                  <a:latin typeface="Cambria Math"/>
                                </a:rPr>
                                <m:t>𝒘𝒊𝒅𝒕𝒉</m:t>
                              </m:r>
                            </m:den>
                          </m:f>
                        </m:e>
                      </m:box>
                      <m:r>
                        <a:rPr lang="en-US" sz="3200" b="1" i="1" smtClean="0">
                          <a:latin typeface="Cambria Math"/>
                        </a:rPr>
                        <m:t> </m:t>
                      </m:r>
                      <m:r>
                        <a:rPr lang="en-US" sz="3200" b="1" i="1">
                          <a:latin typeface="Cambria Math"/>
                        </a:rPr>
                        <m:t>= </m:t>
                      </m:r>
                      <m:box>
                        <m:boxPr>
                          <m:ctrlPr>
                            <a:rPr lang="en-US" sz="3200" b="1" i="1">
                              <a:latin typeface="Cambria Math" panose="02040503050406030204" pitchFamily="18" charset="0"/>
                            </a:rPr>
                          </m:ctrlPr>
                        </m:boxPr>
                        <m:e>
                          <m:f>
                            <m:fPr>
                              <m:ctrlPr>
                                <a:rPr lang="en-US" sz="3200" b="1" i="1">
                                  <a:latin typeface="Cambria Math" panose="02040503050406030204" pitchFamily="18" charset="0"/>
                                </a:rPr>
                              </m:ctrlPr>
                            </m:fPr>
                            <m:num>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𝒉𝒆𝒊𝒈𝒉𝒕</m:t>
                              </m:r>
                            </m:num>
                            <m:den>
                              <m:r>
                                <a:rPr lang="en-US" sz="3200" b="1" i="1">
                                  <a:latin typeface="Cambria Math"/>
                                </a:rPr>
                                <m:t>𝒅𝒆𝒔𝒊𝒓𝒆𝒅</m:t>
                              </m:r>
                              <m:r>
                                <a:rPr lang="en-US" sz="3200" b="1" i="1">
                                  <a:latin typeface="Cambria Math"/>
                                </a:rPr>
                                <m:t> </m:t>
                              </m:r>
                              <m:r>
                                <a:rPr lang="en-US" sz="3200" b="1" i="1">
                                  <a:latin typeface="Cambria Math"/>
                                </a:rPr>
                                <m:t>𝒑𝒓𝒊𝒏𝒕</m:t>
                              </m:r>
                              <m:r>
                                <a:rPr lang="en-US" sz="3200" b="1" i="1">
                                  <a:latin typeface="Cambria Math"/>
                                </a:rPr>
                                <m:t> </m:t>
                              </m:r>
                              <m:r>
                                <a:rPr lang="en-US" sz="3200" b="1" i="1">
                                  <a:latin typeface="Cambria Math"/>
                                </a:rPr>
                                <m:t>𝒘𝒊𝒅𝒕𝒉</m:t>
                              </m:r>
                            </m:den>
                          </m:f>
                        </m:e>
                      </m:box>
                    </m:oMath>
                  </m:oMathPara>
                </a14:m>
                <a:endParaRPr lang="en-US" sz="3200" b="1" dirty="0">
                  <a:latin typeface="+mn-lt"/>
                </a:endParaRPr>
              </a:p>
              <a:p>
                <a:pPr eaLnBrk="1" hangingPunct="1"/>
                <a:endParaRPr lang="en-US" sz="3200" dirty="0">
                  <a:latin typeface="+mn-lt"/>
                </a:endParaRPr>
              </a:p>
              <a:p>
                <a:pPr eaLnBrk="1" hangingPunct="1"/>
                <a:r>
                  <a:rPr lang="en-US" sz="3200" dirty="0">
                    <a:latin typeface="+mn-lt"/>
                  </a:rPr>
                  <a:t>Order your poster from Genigraphics and we will perform a free design review and advise you if we see anything that may be a concern for printing. We’ll even help tidy things up.</a:t>
                </a:r>
              </a:p>
              <a:p>
                <a:pPr eaLnBrk="1" hangingPunct="1"/>
                <a:endParaRPr lang="en-US" sz="3200" dirty="0">
                  <a:latin typeface="+mn-lt"/>
                </a:endParaRPr>
              </a:p>
              <a:p>
                <a:pPr eaLnBrk="1" hangingPunct="1"/>
                <a:r>
                  <a:rPr lang="en-US" sz="32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463040" y="13075920"/>
                <a:ext cx="13167360" cy="11144158"/>
              </a:xfrm>
              <a:prstGeom prst="rect">
                <a:avLst/>
              </a:prstGeom>
              <a:blipFill>
                <a:blip r:embed="rId2"/>
                <a:stretch>
                  <a:fillRect l="-786" r="-1434"/>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5361920" y="12344400"/>
            <a:ext cx="13167360" cy="731520"/>
          </a:xfrm>
          <a:prstGeom prst="rect">
            <a:avLst/>
          </a:prstGeom>
          <a:solidFill>
            <a:schemeClr val="accent1">
              <a:lumMod val="75000"/>
            </a:schemeClr>
          </a:solidFill>
          <a:ln w="127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bg1"/>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895600" y="24852874"/>
            <a:ext cx="4114800" cy="2848707"/>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9067800" y="24852936"/>
            <a:ext cx="4114800" cy="2848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2852063" y="27907831"/>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24pt Calibri.</a:t>
            </a:r>
          </a:p>
        </p:txBody>
      </p:sp>
      <p:sp>
        <p:nvSpPr>
          <p:cNvPr id="52" name="Text Box 181"/>
          <p:cNvSpPr txBox="1">
            <a:spLocks noChangeArrowheads="1"/>
          </p:cNvSpPr>
          <p:nvPr/>
        </p:nvSpPr>
        <p:spPr bwMode="auto">
          <a:xfrm>
            <a:off x="9024261" y="27907831"/>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24pt Calibri.</a:t>
            </a:r>
          </a:p>
        </p:txBody>
      </p:sp>
      <p:sp>
        <p:nvSpPr>
          <p:cNvPr id="53" name="Text Box 180"/>
          <p:cNvSpPr txBox="1">
            <a:spLocks noChangeArrowheads="1"/>
          </p:cNvSpPr>
          <p:nvPr/>
        </p:nvSpPr>
        <p:spPr bwMode="auto">
          <a:xfrm>
            <a:off x="15361920" y="21428618"/>
            <a:ext cx="3736640"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24pt Calibri.</a:t>
            </a:r>
          </a:p>
        </p:txBody>
      </p:sp>
      <p:sp>
        <p:nvSpPr>
          <p:cNvPr id="30" name="Rectangle 265"/>
          <p:cNvSpPr>
            <a:spLocks noChangeAspect="1" noChangeArrowheads="1"/>
          </p:cNvSpPr>
          <p:nvPr/>
        </p:nvSpPr>
        <p:spPr bwMode="auto">
          <a:xfrm>
            <a:off x="1005840" y="1005840"/>
            <a:ext cx="2923773" cy="219456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1" name="Rectangle 265"/>
          <p:cNvSpPr>
            <a:spLocks noChangeAspect="1" noChangeArrowheads="1"/>
          </p:cNvSpPr>
          <p:nvPr/>
        </p:nvSpPr>
        <p:spPr bwMode="auto">
          <a:xfrm>
            <a:off x="39959280" y="1005840"/>
            <a:ext cx="2923773" cy="2194560"/>
          </a:xfrm>
          <a:prstGeom prst="rect">
            <a:avLst/>
          </a:prstGeom>
          <a:blipFill dpi="0" rotWithShape="1">
            <a:blip r:embed="rId5">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grpSp>
        <p:nvGrpSpPr>
          <p:cNvPr id="6" name="Group 5">
            <a:extLst>
              <a:ext uri="{FF2B5EF4-FFF2-40B4-BE49-F238E27FC236}">
                <a16:creationId xmlns:a16="http://schemas.microsoft.com/office/drawing/2014/main" id="{1133DADA-D822-4795-ADFB-31ACA6A10AD2}"/>
              </a:ext>
            </a:extLst>
          </p:cNvPr>
          <p:cNvGrpSpPr/>
          <p:nvPr/>
        </p:nvGrpSpPr>
        <p:grpSpPr>
          <a:xfrm>
            <a:off x="29288509" y="13877182"/>
            <a:ext cx="13167360" cy="6824243"/>
            <a:chOff x="29288509" y="16749350"/>
            <a:chExt cx="13167360" cy="6824243"/>
          </a:xfrm>
        </p:grpSpPr>
        <p:graphicFrame>
          <p:nvGraphicFramePr>
            <p:cNvPr id="7" name="Chart 6">
              <a:extLst>
                <a:ext uri="{FF2B5EF4-FFF2-40B4-BE49-F238E27FC236}">
                  <a16:creationId xmlns:a16="http://schemas.microsoft.com/office/drawing/2014/main" id="{24AC25FB-400E-4CEF-951E-E7350303D7BE}"/>
                </a:ext>
              </a:extLst>
            </p:cNvPr>
            <p:cNvGraphicFramePr/>
            <p:nvPr>
              <p:extLst>
                <p:ext uri="{D42A27DB-BD31-4B8C-83A1-F6EECF244321}">
                  <p14:modId xmlns:p14="http://schemas.microsoft.com/office/powerpoint/2010/main" val="3928272333"/>
                </p:ext>
              </p:extLst>
            </p:nvPr>
          </p:nvGraphicFramePr>
          <p:xfrm>
            <a:off x="29288509" y="16749350"/>
            <a:ext cx="13167360" cy="6186262"/>
          </p:xfrm>
          <a:graphic>
            <a:graphicData uri="http://schemas.openxmlformats.org/drawingml/2006/chart">
              <c:chart xmlns:c="http://schemas.openxmlformats.org/drawingml/2006/chart" xmlns:r="http://schemas.openxmlformats.org/officeDocument/2006/relationships" r:id="rId6"/>
            </a:graphicData>
          </a:graphic>
        </p:graphicFrame>
        <p:sp>
          <p:nvSpPr>
            <p:cNvPr id="37" name="Text Box 181">
              <a:extLst>
                <a:ext uri="{FF2B5EF4-FFF2-40B4-BE49-F238E27FC236}">
                  <a16:creationId xmlns:a16="http://schemas.microsoft.com/office/drawing/2014/main" id="{6015DDE9-BE8E-4EAE-BDDE-D2598928292A}"/>
                </a:ext>
              </a:extLst>
            </p:cNvPr>
            <p:cNvSpPr txBox="1">
              <a:spLocks noChangeArrowheads="1"/>
            </p:cNvSpPr>
            <p:nvPr/>
          </p:nvSpPr>
          <p:spPr bwMode="auto">
            <a:xfrm>
              <a:off x="29288509" y="23135024"/>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a:latin typeface="Calibri" pitchFamily="34" charset="0"/>
                </a:rPr>
                <a:t>Figure 3.</a:t>
              </a:r>
              <a:r>
                <a:rPr lang="en-US" sz="2400">
                  <a:latin typeface="Calibri" pitchFamily="34" charset="0"/>
                </a:rPr>
                <a:t> </a:t>
              </a:r>
              <a:r>
                <a:rPr lang="en-US" sz="2400" dirty="0">
                  <a:latin typeface="Calibri" pitchFamily="34" charset="0"/>
                </a:rPr>
                <a:t>Label in 24pt Calibri.</a:t>
              </a:r>
            </a:p>
          </p:txBody>
        </p:sp>
      </p:grpSp>
    </p:spTree>
    <p:extLst>
      <p:ext uri="{BB962C8B-B14F-4D97-AF65-F5344CB8AC3E}">
        <p14:creationId xmlns:p14="http://schemas.microsoft.com/office/powerpoint/2010/main" val="2251251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2959</TotalTime>
  <Words>1106</Words>
  <Application>Microsoft Office PowerPoint</Application>
  <PresentationFormat>Custom</PresentationFormat>
  <Paragraphs>105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Office Theme</vt:lpstr>
      <vt:lpstr>PowerPoint Presentation</vt:lpstr>
    </vt:vector>
  </TitlesOfParts>
  <Company>Genigraphics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36x48</dc:title>
  <dc:creator>Jay Larson</dc:creator>
  <dc:description>Quality poster printing
www.genigraphics.com
1-800-790-4001</dc:description>
  <cp:lastModifiedBy>Christa Stiles</cp:lastModifiedBy>
  <cp:revision>103</cp:revision>
  <cp:lastPrinted>2017-11-03T00:56:36Z</cp:lastPrinted>
  <dcterms:created xsi:type="dcterms:W3CDTF">2013-02-10T21:14:48Z</dcterms:created>
  <dcterms:modified xsi:type="dcterms:W3CDTF">2021-05-07T17:50:46Z</dcterms:modified>
</cp:coreProperties>
</file>